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76" r:id="rId3"/>
    <p:sldId id="280" r:id="rId4"/>
    <p:sldId id="268" r:id="rId5"/>
    <p:sldId id="265"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3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C15E35-74A1-4DD3-BEE3-3D8D687A5237}" type="datetimeFigureOut">
              <a:rPr lang="en-NZ" smtClean="0"/>
              <a:t>14/10/2025</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9501C-90F3-4DD0-9940-ACA033E06D99}" type="slidenum">
              <a:rPr lang="en-NZ" smtClean="0"/>
              <a:t>‹#›</a:t>
            </a:fld>
            <a:endParaRPr lang="en-NZ"/>
          </a:p>
        </p:txBody>
      </p:sp>
    </p:spTree>
    <p:extLst>
      <p:ext uri="{BB962C8B-B14F-4D97-AF65-F5344CB8AC3E}">
        <p14:creationId xmlns:p14="http://schemas.microsoft.com/office/powerpoint/2010/main" val="1107849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smtClean="0"/>
              <a:t>2</a:t>
            </a:fld>
            <a:endParaRPr lang="en-US"/>
          </a:p>
        </p:txBody>
      </p:sp>
    </p:spTree>
    <p:extLst>
      <p:ext uri="{BB962C8B-B14F-4D97-AF65-F5344CB8AC3E}">
        <p14:creationId xmlns:p14="http://schemas.microsoft.com/office/powerpoint/2010/main" val="142793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F3834-A90F-8634-B819-E3B332309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4D0BA-8DD3-A849-E2AE-740AA55AAC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D7F595-FBD9-7614-CBB7-449516B6BC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5AD086-AB7A-7B23-17BE-2BE48BA89BCA}"/>
              </a:ext>
            </a:extLst>
          </p:cNvPr>
          <p:cNvSpPr>
            <a:spLocks noGrp="1"/>
          </p:cNvSpPr>
          <p:nvPr>
            <p:ph type="sldNum" sz="quarter" idx="10"/>
          </p:nvPr>
        </p:nvSpPr>
        <p:spPr/>
        <p:txBody>
          <a:bodyPr/>
          <a:lstStyle/>
          <a:p>
            <a:fld id="{F7021451-1387-4CA6-816F-3879F97B5CBC}" type="slidenum">
              <a:rPr lang="en-US" smtClean="0"/>
              <a:t>3</a:t>
            </a:fld>
            <a:endParaRPr lang="en-US"/>
          </a:p>
        </p:txBody>
      </p:sp>
    </p:spTree>
    <p:extLst>
      <p:ext uri="{BB962C8B-B14F-4D97-AF65-F5344CB8AC3E}">
        <p14:creationId xmlns:p14="http://schemas.microsoft.com/office/powerpoint/2010/main" val="248026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F2AD3-116B-8C1D-9214-9A21C9FFC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A6D74-0AC8-87B1-F943-DFC346B080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8D271C-8EE6-6A29-5F32-D76BE381A0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CF080E-D5B3-7819-B7C0-5CD46DD8232E}"/>
              </a:ext>
            </a:extLst>
          </p:cNvPr>
          <p:cNvSpPr>
            <a:spLocks noGrp="1"/>
          </p:cNvSpPr>
          <p:nvPr>
            <p:ph type="sldNum" sz="quarter" idx="10"/>
          </p:nvPr>
        </p:nvSpPr>
        <p:spPr/>
        <p:txBody>
          <a:bodyPr/>
          <a:lstStyle/>
          <a:p>
            <a:fld id="{F7021451-1387-4CA6-816F-3879F97B5CBC}" type="slidenum">
              <a:rPr lang="en-US" smtClean="0"/>
              <a:t>4</a:t>
            </a:fld>
            <a:endParaRPr lang="en-US"/>
          </a:p>
        </p:txBody>
      </p:sp>
    </p:spTree>
    <p:extLst>
      <p:ext uri="{BB962C8B-B14F-4D97-AF65-F5344CB8AC3E}">
        <p14:creationId xmlns:p14="http://schemas.microsoft.com/office/powerpoint/2010/main" val="1464293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6078B-1E65-F7F9-A6E4-FA31352D7F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B6B24-30DB-ABEE-7054-7E862D6864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B1A8F9-6E81-096F-A835-46CB2D8382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AADBDE-5F92-71A6-A599-9C60EF45C304}"/>
              </a:ext>
            </a:extLst>
          </p:cNvPr>
          <p:cNvSpPr>
            <a:spLocks noGrp="1"/>
          </p:cNvSpPr>
          <p:nvPr>
            <p:ph type="sldNum" sz="quarter" idx="10"/>
          </p:nvPr>
        </p:nvSpPr>
        <p:spPr/>
        <p:txBody>
          <a:bodyPr/>
          <a:lstStyle/>
          <a:p>
            <a:fld id="{F7021451-1387-4CA6-816F-3879F97B5CBC}" type="slidenum">
              <a:rPr lang="en-US" smtClean="0"/>
              <a:t>5</a:t>
            </a:fld>
            <a:endParaRPr lang="en-US"/>
          </a:p>
        </p:txBody>
      </p:sp>
    </p:spTree>
    <p:extLst>
      <p:ext uri="{BB962C8B-B14F-4D97-AF65-F5344CB8AC3E}">
        <p14:creationId xmlns:p14="http://schemas.microsoft.com/office/powerpoint/2010/main" val="2055713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F512C-BFB5-5EC1-0500-37BD0F6C8A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E5DF94FC-6026-C566-DF73-E18F1C6319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1C3BFE4E-E716-6C85-88C5-8A6B2DBE692C}"/>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5" name="Footer Placeholder 4">
            <a:extLst>
              <a:ext uri="{FF2B5EF4-FFF2-40B4-BE49-F238E27FC236}">
                <a16:creationId xmlns:a16="http://schemas.microsoft.com/office/drawing/2014/main" id="{606AD62F-37C3-BD8B-D5A8-C425607670F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949CD882-FBBE-4CD9-799B-B847212A8002}"/>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1280624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425B-2367-B485-0D26-92113E0E63D4}"/>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497175B0-0405-9EEE-E120-2910A658BD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354C124-E3BE-3943-8046-D929F4212FD4}"/>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5" name="Footer Placeholder 4">
            <a:extLst>
              <a:ext uri="{FF2B5EF4-FFF2-40B4-BE49-F238E27FC236}">
                <a16:creationId xmlns:a16="http://schemas.microsoft.com/office/drawing/2014/main" id="{48C16192-CD97-550C-9AFE-A27946F41D4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D9476C2-6ECC-A2C5-D169-987D5C75CC2B}"/>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4162250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37002B-4686-E483-95F6-5FC4C0B754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770D574D-A864-232E-AC2A-7C47EEF992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D54E9F8-3304-AE27-F223-AB94AEBB9C19}"/>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5" name="Footer Placeholder 4">
            <a:extLst>
              <a:ext uri="{FF2B5EF4-FFF2-40B4-BE49-F238E27FC236}">
                <a16:creationId xmlns:a16="http://schemas.microsoft.com/office/drawing/2014/main" id="{1BD96246-FBE5-2A0C-B95B-D7B00636C586}"/>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178A30D6-20FF-CC35-1947-E3EFAC1E5D0B}"/>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558263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92C5F-4130-AC44-44E4-23D336DC68B8}"/>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1DB214CF-5C6E-97BF-180E-03213EFD4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30603B1-2E56-E419-0B5F-2804F25799FC}"/>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5" name="Footer Placeholder 4">
            <a:extLst>
              <a:ext uri="{FF2B5EF4-FFF2-40B4-BE49-F238E27FC236}">
                <a16:creationId xmlns:a16="http://schemas.microsoft.com/office/drawing/2014/main" id="{4D4C8728-E600-2F48-3131-E73811B6A28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1202957F-984B-3959-2046-F594DEE9ACCE}"/>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2761223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33699-C31F-C004-8150-8115AC2788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3913B709-4ED6-414D-35E4-012D84108A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1C0035-FB74-C00B-22A9-84E3E7A18C3C}"/>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5" name="Footer Placeholder 4">
            <a:extLst>
              <a:ext uri="{FF2B5EF4-FFF2-40B4-BE49-F238E27FC236}">
                <a16:creationId xmlns:a16="http://schemas.microsoft.com/office/drawing/2014/main" id="{B7FE0A0A-C08D-2E8D-816F-BF20BA1EBDA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C3036FB-D4A2-C3CE-9C88-493104ECB626}"/>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23248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4FD29-1FCF-CFDA-3DBD-CD11E68B9A2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B89B2317-97C3-D300-ECED-0C4DE8112B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46F183D7-D44F-A80C-5AA6-D237810BFF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4786C749-4551-95B2-C181-6B460377BBBB}"/>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6" name="Footer Placeholder 5">
            <a:extLst>
              <a:ext uri="{FF2B5EF4-FFF2-40B4-BE49-F238E27FC236}">
                <a16:creationId xmlns:a16="http://schemas.microsoft.com/office/drawing/2014/main" id="{34B9F966-AFDD-78B0-19E2-E5A30C31EDF7}"/>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0CA65354-12A5-790F-EB4C-9C8E2097BE18}"/>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3737439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5E093-662A-DEA2-91BE-D92373A6C993}"/>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D05FF141-6178-EBC5-D1C0-F7F0CA78DD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C6A5EB-A7A7-5781-656B-DA76F01E21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35950D92-84B3-EFDB-F14E-7DA826C77D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1E13D5-0E0A-CB62-9256-2EAF77D53C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3431A83C-7DA2-1C5E-CB46-B31BFF918A43}"/>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8" name="Footer Placeholder 7">
            <a:extLst>
              <a:ext uri="{FF2B5EF4-FFF2-40B4-BE49-F238E27FC236}">
                <a16:creationId xmlns:a16="http://schemas.microsoft.com/office/drawing/2014/main" id="{0E8E2AF4-E615-D2FA-F15C-EB2CAFE90DD6}"/>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ACC145E4-EC2D-CD68-5754-235849DF5E91}"/>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4186767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B3B3-6F6E-87EE-49F2-AC9934723B79}"/>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6D31403A-280D-2370-6B44-A1B81827E30B}"/>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4" name="Footer Placeholder 3">
            <a:extLst>
              <a:ext uri="{FF2B5EF4-FFF2-40B4-BE49-F238E27FC236}">
                <a16:creationId xmlns:a16="http://schemas.microsoft.com/office/drawing/2014/main" id="{FAC1E15F-8759-F7B0-FA7D-F9CCC6C4146D}"/>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8C26DE38-397D-348E-B937-449C5CCCF009}"/>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3027544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9AE9A-2C86-3D57-8722-AEB5E6FC9337}"/>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3" name="Footer Placeholder 2">
            <a:extLst>
              <a:ext uri="{FF2B5EF4-FFF2-40B4-BE49-F238E27FC236}">
                <a16:creationId xmlns:a16="http://schemas.microsoft.com/office/drawing/2014/main" id="{0C708F53-ACDC-053E-9068-0B3593001C6A}"/>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C4ADFFB3-DD93-874B-D9B9-CB1BADD709C7}"/>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1863245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EA0D0-1FA7-393C-E66B-91D64916C7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D978D5FA-534D-8286-2020-76CA10F8C7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0D208847-0490-0FA6-98F2-17A40FB72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E35D6A-FFA6-9509-3807-A607717446F2}"/>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6" name="Footer Placeholder 5">
            <a:extLst>
              <a:ext uri="{FF2B5EF4-FFF2-40B4-BE49-F238E27FC236}">
                <a16:creationId xmlns:a16="http://schemas.microsoft.com/office/drawing/2014/main" id="{0D6528B5-49E3-E966-3A49-171C9364E769}"/>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605A1B5A-0FE8-DF56-7FAF-49A2BA3250B7}"/>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747616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56460-0E4A-588C-8152-EC9567B914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67E6244B-51A8-FED0-ECFC-CD8633B21E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593942D3-96BB-8DF9-A680-44786F3162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855D9B-7D29-492C-DCCE-52383AA2456A}"/>
              </a:ext>
            </a:extLst>
          </p:cNvPr>
          <p:cNvSpPr>
            <a:spLocks noGrp="1"/>
          </p:cNvSpPr>
          <p:nvPr>
            <p:ph type="dt" sz="half" idx="10"/>
          </p:nvPr>
        </p:nvSpPr>
        <p:spPr/>
        <p:txBody>
          <a:bodyPr/>
          <a:lstStyle/>
          <a:p>
            <a:fld id="{84F6CB53-78E0-470F-BB4F-CE8FE90C03D2}" type="datetimeFigureOut">
              <a:rPr lang="en-NZ" smtClean="0"/>
              <a:t>14/10/2025</a:t>
            </a:fld>
            <a:endParaRPr lang="en-NZ"/>
          </a:p>
        </p:txBody>
      </p:sp>
      <p:sp>
        <p:nvSpPr>
          <p:cNvPr id="6" name="Footer Placeholder 5">
            <a:extLst>
              <a:ext uri="{FF2B5EF4-FFF2-40B4-BE49-F238E27FC236}">
                <a16:creationId xmlns:a16="http://schemas.microsoft.com/office/drawing/2014/main" id="{0F3B3BDC-4AAD-330F-0C86-A288B1A70144}"/>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96774773-B0A1-CC9A-ECB9-7AC7DEA8EE0F}"/>
              </a:ext>
            </a:extLst>
          </p:cNvPr>
          <p:cNvSpPr>
            <a:spLocks noGrp="1"/>
          </p:cNvSpPr>
          <p:nvPr>
            <p:ph type="sldNum" sz="quarter" idx="12"/>
          </p:nvPr>
        </p:nvSpPr>
        <p:spPr/>
        <p:txBody>
          <a:bodyPr/>
          <a:lstStyle/>
          <a:p>
            <a:fld id="{87D0E8A4-3268-4630-8B61-94A9E89AF639}" type="slidenum">
              <a:rPr lang="en-NZ" smtClean="0"/>
              <a:t>‹#›</a:t>
            </a:fld>
            <a:endParaRPr lang="en-NZ"/>
          </a:p>
        </p:txBody>
      </p:sp>
    </p:spTree>
    <p:extLst>
      <p:ext uri="{BB962C8B-B14F-4D97-AF65-F5344CB8AC3E}">
        <p14:creationId xmlns:p14="http://schemas.microsoft.com/office/powerpoint/2010/main" val="3047149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E00C8C-3383-18B2-E32E-9B65BECD77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5A18630D-3328-0C4B-1300-B2B62AF60C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4ECA73A-2CC9-42B6-E429-5481F954A2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F6CB53-78E0-470F-BB4F-CE8FE90C03D2}" type="datetimeFigureOut">
              <a:rPr lang="en-NZ" smtClean="0"/>
              <a:t>14/10/2025</a:t>
            </a:fld>
            <a:endParaRPr lang="en-NZ"/>
          </a:p>
        </p:txBody>
      </p:sp>
      <p:sp>
        <p:nvSpPr>
          <p:cNvPr id="5" name="Footer Placeholder 4">
            <a:extLst>
              <a:ext uri="{FF2B5EF4-FFF2-40B4-BE49-F238E27FC236}">
                <a16:creationId xmlns:a16="http://schemas.microsoft.com/office/drawing/2014/main" id="{839E05A2-E2FF-73E5-0FEF-821FD93EDC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D49AF1BF-C100-20BB-7454-BF068534DB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D0E8A4-3268-4630-8B61-94A9E89AF639}" type="slidenum">
              <a:rPr lang="en-NZ" smtClean="0"/>
              <a:t>‹#›</a:t>
            </a:fld>
            <a:endParaRPr lang="en-NZ"/>
          </a:p>
        </p:txBody>
      </p:sp>
      <p:pic>
        <p:nvPicPr>
          <p:cNvPr id="7" name="Picture 6" descr="A logo with blue and green text&#10;&#10;AI-generated content may be incorrect.">
            <a:extLst>
              <a:ext uri="{FF2B5EF4-FFF2-40B4-BE49-F238E27FC236}">
                <a16:creationId xmlns:a16="http://schemas.microsoft.com/office/drawing/2014/main" id="{767A9EBC-122C-485F-D11B-BDFE6D9FB22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5895892"/>
            <a:ext cx="1247391" cy="962108"/>
          </a:xfrm>
          <a:prstGeom prst="rect">
            <a:avLst/>
          </a:prstGeom>
        </p:spPr>
      </p:pic>
    </p:spTree>
    <p:extLst>
      <p:ext uri="{BB962C8B-B14F-4D97-AF65-F5344CB8AC3E}">
        <p14:creationId xmlns:p14="http://schemas.microsoft.com/office/powerpoint/2010/main" val="1151065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7.svg"/><Relationship Id="rId4" Type="http://schemas.openxmlformats.org/officeDocument/2006/relationships/image" Target="../media/image9.sv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5FA5589A-F95A-6086-878A-E77AD3C1B6A6}"/>
              </a:ext>
            </a:extLst>
          </p:cNvPr>
          <p:cNvSpPr/>
          <p:nvPr/>
        </p:nvSpPr>
        <p:spPr>
          <a:xfrm>
            <a:off x="-2999" y="0"/>
            <a:ext cx="7883926" cy="6865808"/>
          </a:xfrm>
          <a:prstGeom prst="rect">
            <a:avLst/>
          </a:prstGeom>
          <a:solidFill>
            <a:srgbClr val="1D3557"/>
          </a:solidFill>
        </p:spPr>
        <p:txBody>
          <a:bodyPr/>
          <a:lstStyle/>
          <a:p>
            <a:endParaRPr lang="en-NZ"/>
          </a:p>
        </p:txBody>
      </p:sp>
      <p:sp>
        <p:nvSpPr>
          <p:cNvPr id="4" name="Object 1">
            <a:extLst>
              <a:ext uri="{FF2B5EF4-FFF2-40B4-BE49-F238E27FC236}">
                <a16:creationId xmlns:a16="http://schemas.microsoft.com/office/drawing/2014/main" id="{AF11F45B-F910-6129-6C12-73D0B8464925}"/>
              </a:ext>
            </a:extLst>
          </p:cNvPr>
          <p:cNvSpPr/>
          <p:nvPr/>
        </p:nvSpPr>
        <p:spPr>
          <a:xfrm>
            <a:off x="1778452" y="2560321"/>
            <a:ext cx="4280676" cy="1876508"/>
          </a:xfrm>
          <a:prstGeom prst="rect">
            <a:avLst/>
          </a:prstGeom>
          <a:noFill/>
        </p:spPr>
        <p:txBody>
          <a:bodyPr wrap="square" lIns="0" tIns="0" rIns="0" bIns="0" rtlCol="0" anchor="t"/>
          <a:lstStyle/>
          <a:p>
            <a:pPr algn="ctr">
              <a:lnSpc>
                <a:spcPts val="4266"/>
              </a:lnSpc>
              <a:buNone/>
            </a:pPr>
            <a:r>
              <a:rPr lang="en-US" sz="5400" b="1" kern="0" spc="47" dirty="0">
                <a:solidFill>
                  <a:schemeClr val="bg1"/>
                </a:solidFill>
                <a:latin typeface="Bebas Neue"/>
                <a:ea typeface="Bebas Neue" pitchFamily="34" charset="-122"/>
                <a:cs typeface="Bebas Neue" pitchFamily="34" charset="-120"/>
              </a:rPr>
              <a:t>BEL Connections Journey</a:t>
            </a:r>
            <a:endParaRPr lang="en-US" sz="5400" dirty="0">
              <a:solidFill>
                <a:schemeClr val="bg1"/>
              </a:solidFill>
            </a:endParaRPr>
          </a:p>
        </p:txBody>
      </p:sp>
      <p:pic>
        <p:nvPicPr>
          <p:cNvPr id="8" name="Picture 7" descr="A logo with blue and green text&#10;&#10;AI-generated content may be incorrect.">
            <a:extLst>
              <a:ext uri="{FF2B5EF4-FFF2-40B4-BE49-F238E27FC236}">
                <a16:creationId xmlns:a16="http://schemas.microsoft.com/office/drawing/2014/main" id="{A9341556-B75E-4298-8311-3E8C8346AA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3673" y="1733385"/>
            <a:ext cx="3613526" cy="2787099"/>
          </a:xfrm>
          <a:prstGeom prst="rect">
            <a:avLst/>
          </a:prstGeom>
        </p:spPr>
      </p:pic>
    </p:spTree>
    <p:extLst>
      <p:ext uri="{BB962C8B-B14F-4D97-AF65-F5344CB8AC3E}">
        <p14:creationId xmlns:p14="http://schemas.microsoft.com/office/powerpoint/2010/main" val="3527344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p:nvPr/>
        </p:nvSpPr>
        <p:spPr>
          <a:xfrm>
            <a:off x="0" y="419590"/>
            <a:ext cx="12188952" cy="541599"/>
          </a:xfrm>
          <a:prstGeom prst="rect">
            <a:avLst/>
          </a:prstGeom>
          <a:noFill/>
        </p:spPr>
        <p:txBody>
          <a:bodyPr wrap="square" lIns="0" tIns="0" rIns="0" bIns="0" rtlCol="0" anchor="t"/>
          <a:lstStyle/>
          <a:p>
            <a:pPr algn="ctr">
              <a:lnSpc>
                <a:spcPts val="4266"/>
              </a:lnSpc>
              <a:buNone/>
            </a:pPr>
            <a:r>
              <a:rPr lang="en-US" sz="4688" b="1" kern="0" spc="47" dirty="0">
                <a:latin typeface="Bebas Neue" pitchFamily="34" charset="0"/>
                <a:ea typeface="Bebas Neue" pitchFamily="34" charset="-122"/>
                <a:cs typeface="Bebas Neue" pitchFamily="34" charset="-120"/>
              </a:rPr>
              <a:t>Connection Steps with brief house descriptor</a:t>
            </a:r>
            <a:endParaRPr lang="en-US" dirty="0"/>
          </a:p>
        </p:txBody>
      </p:sp>
      <p:sp>
        <p:nvSpPr>
          <p:cNvPr id="5" name="Object 4"/>
          <p:cNvSpPr/>
          <p:nvPr/>
        </p:nvSpPr>
        <p:spPr>
          <a:xfrm>
            <a:off x="761810" y="3646121"/>
            <a:ext cx="1906428" cy="1190327"/>
          </a:xfrm>
          <a:prstGeom prst="rect">
            <a:avLst/>
          </a:prstGeom>
          <a:noFill/>
        </p:spPr>
        <p:txBody>
          <a:bodyPr wrap="square" lIns="0" tIns="0" rIns="0" bIns="0" rtlCol="0" anchor="t"/>
          <a:lstStyle/>
          <a:p>
            <a:pPr>
              <a:lnSpc>
                <a:spcPts val="1782"/>
              </a:lnSpc>
            </a:pPr>
            <a:r>
              <a:rPr lang="en-US" sz="1200" kern="0" spc="27" dirty="0">
                <a:latin typeface="Source Sans Pro"/>
                <a:ea typeface="Source Sans Pro"/>
                <a:cs typeface="Source Sans Pro" pitchFamily="34" charset="-120"/>
              </a:rPr>
              <a:t>Understand your options, the process and the timelines with your service providers and our web self-service tools.</a:t>
            </a:r>
          </a:p>
        </p:txBody>
      </p:sp>
      <p:sp>
        <p:nvSpPr>
          <p:cNvPr id="8" name="Object 7"/>
          <p:cNvSpPr/>
          <p:nvPr/>
        </p:nvSpPr>
        <p:spPr>
          <a:xfrm>
            <a:off x="2971057" y="3646122"/>
            <a:ext cx="1906428" cy="1190326"/>
          </a:xfrm>
          <a:prstGeom prst="rect">
            <a:avLst/>
          </a:prstGeom>
          <a:noFill/>
        </p:spPr>
        <p:txBody>
          <a:bodyPr wrap="square" lIns="0" tIns="0" rIns="0" bIns="0" rtlCol="0" anchor="t"/>
          <a:lstStyle/>
          <a:p>
            <a:pPr algn="l">
              <a:lnSpc>
                <a:spcPts val="1782"/>
              </a:lnSpc>
              <a:buNone/>
            </a:pPr>
            <a:r>
              <a:rPr lang="en-US" sz="1200" kern="0" spc="27" dirty="0">
                <a:latin typeface="Source Sans Pro" pitchFamily="34" charset="0"/>
                <a:ea typeface="Source Sans Pro" pitchFamily="34" charset="-122"/>
                <a:cs typeface="Source Sans Pro" pitchFamily="34" charset="-120"/>
              </a:rPr>
              <a:t>Assessing your electricity supply options.</a:t>
            </a:r>
            <a:endParaRPr lang="en-US" sz="1200" dirty="0"/>
          </a:p>
        </p:txBody>
      </p:sp>
      <p:sp>
        <p:nvSpPr>
          <p:cNvPr id="11" name="Object 10"/>
          <p:cNvSpPr/>
          <p:nvPr/>
        </p:nvSpPr>
        <p:spPr>
          <a:xfrm>
            <a:off x="5180305" y="3646121"/>
            <a:ext cx="1906428" cy="1190327"/>
          </a:xfrm>
          <a:prstGeom prst="rect">
            <a:avLst/>
          </a:prstGeom>
          <a:noFill/>
        </p:spPr>
        <p:txBody>
          <a:bodyPr wrap="square" lIns="0" tIns="0" rIns="0" bIns="0" rtlCol="0" anchor="t"/>
          <a:lstStyle/>
          <a:p>
            <a:pPr algn="l">
              <a:lnSpc>
                <a:spcPts val="1782"/>
              </a:lnSpc>
              <a:buNone/>
            </a:pPr>
            <a:r>
              <a:rPr lang="en-US" sz="1200" kern="0" spc="27" dirty="0">
                <a:latin typeface="Source Sans Pro" pitchFamily="34" charset="0"/>
                <a:ea typeface="Source Sans Pro" pitchFamily="34" charset="-122"/>
                <a:cs typeface="Source Sans Pro" pitchFamily="34" charset="-120"/>
              </a:rPr>
              <a:t>Confirming your solution and costs.</a:t>
            </a:r>
            <a:endParaRPr lang="en-US" sz="1200" dirty="0"/>
          </a:p>
        </p:txBody>
      </p:sp>
      <p:sp>
        <p:nvSpPr>
          <p:cNvPr id="14" name="Object 13"/>
          <p:cNvSpPr/>
          <p:nvPr/>
        </p:nvSpPr>
        <p:spPr>
          <a:xfrm>
            <a:off x="7389552" y="3646121"/>
            <a:ext cx="1906428" cy="1190327"/>
          </a:xfrm>
          <a:prstGeom prst="rect">
            <a:avLst/>
          </a:prstGeom>
          <a:noFill/>
        </p:spPr>
        <p:txBody>
          <a:bodyPr wrap="square" lIns="0" tIns="0" rIns="0" bIns="0" rtlCol="0" anchor="t"/>
          <a:lstStyle/>
          <a:p>
            <a:pPr algn="l">
              <a:lnSpc>
                <a:spcPts val="1782"/>
              </a:lnSpc>
              <a:buNone/>
            </a:pPr>
            <a:r>
              <a:rPr lang="en-US" sz="1200" kern="0" spc="27" dirty="0">
                <a:latin typeface="Source Sans Pro" pitchFamily="34" charset="0"/>
                <a:ea typeface="Source Sans Pro" pitchFamily="34" charset="-122"/>
                <a:cs typeface="Source Sans Pro" pitchFamily="34" charset="-120"/>
              </a:rPr>
              <a:t>Building your electricity supply.</a:t>
            </a:r>
            <a:endParaRPr lang="en-US" sz="1200" dirty="0"/>
          </a:p>
        </p:txBody>
      </p:sp>
      <p:sp>
        <p:nvSpPr>
          <p:cNvPr id="17" name="Object 16"/>
          <p:cNvSpPr/>
          <p:nvPr/>
        </p:nvSpPr>
        <p:spPr>
          <a:xfrm>
            <a:off x="9598800" y="3646121"/>
            <a:ext cx="1906428" cy="1190327"/>
          </a:xfrm>
          <a:prstGeom prst="rect">
            <a:avLst/>
          </a:prstGeom>
          <a:noFill/>
        </p:spPr>
        <p:txBody>
          <a:bodyPr wrap="square" lIns="0" tIns="0" rIns="0" bIns="0" rtlCol="0" anchor="t"/>
          <a:lstStyle/>
          <a:p>
            <a:pPr algn="l">
              <a:lnSpc>
                <a:spcPts val="1782"/>
              </a:lnSpc>
              <a:buNone/>
            </a:pPr>
            <a:r>
              <a:rPr lang="en-US" sz="1200" kern="0" spc="27" dirty="0">
                <a:latin typeface="Source Sans Pro" pitchFamily="34" charset="0"/>
                <a:ea typeface="Source Sans Pro" pitchFamily="34" charset="-122"/>
                <a:cs typeface="Source Sans Pro" pitchFamily="34" charset="-120"/>
              </a:rPr>
              <a:t>Connecting your electricity supply.</a:t>
            </a:r>
            <a:endParaRPr lang="en-US" sz="1200" dirty="0"/>
          </a:p>
        </p:txBody>
      </p:sp>
      <p:sp>
        <p:nvSpPr>
          <p:cNvPr id="20" name="Object 4">
            <a:extLst>
              <a:ext uri="{FF2B5EF4-FFF2-40B4-BE49-F238E27FC236}">
                <a16:creationId xmlns:a16="http://schemas.microsoft.com/office/drawing/2014/main" id="{A704A9D5-1751-D259-FCCE-74E022EFB864}"/>
              </a:ext>
            </a:extLst>
          </p:cNvPr>
          <p:cNvSpPr/>
          <p:nvPr/>
        </p:nvSpPr>
        <p:spPr>
          <a:xfrm>
            <a:off x="42964" y="1921111"/>
            <a:ext cx="1050650" cy="270134"/>
          </a:xfrm>
          <a:prstGeom prst="rect">
            <a:avLst/>
          </a:prstGeom>
          <a:noFill/>
        </p:spPr>
        <p:txBody>
          <a:bodyPr wrap="square" lIns="0" tIns="0" rIns="0" bIns="0" rtlCol="0" anchor="t"/>
          <a:lstStyle/>
          <a:p>
            <a:pPr>
              <a:lnSpc>
                <a:spcPts val="1782"/>
              </a:lnSpc>
              <a:buNone/>
            </a:pPr>
            <a:r>
              <a:rPr lang="en-US" sz="1350" b="1" kern="0" spc="27">
                <a:solidFill>
                  <a:srgbClr val="466AAD"/>
                </a:solidFill>
                <a:latin typeface="+mj-lt"/>
                <a:ea typeface="Source Sans Pro" pitchFamily="34" charset="-122"/>
                <a:cs typeface="Source Sans Pro" pitchFamily="34" charset="-120"/>
              </a:rPr>
              <a:t>Level</a:t>
            </a:r>
            <a:endParaRPr lang="en-US" sz="1350" kern="0" spc="27">
              <a:solidFill>
                <a:srgbClr val="466AAD"/>
              </a:solidFill>
              <a:latin typeface="+mj-lt"/>
              <a:ea typeface="Source Sans Pro" pitchFamily="34" charset="-122"/>
            </a:endParaRPr>
          </a:p>
        </p:txBody>
      </p:sp>
      <p:sp>
        <p:nvSpPr>
          <p:cNvPr id="21" name="Object 4">
            <a:extLst>
              <a:ext uri="{FF2B5EF4-FFF2-40B4-BE49-F238E27FC236}">
                <a16:creationId xmlns:a16="http://schemas.microsoft.com/office/drawing/2014/main" id="{A0100EE6-D8C7-E6F6-45B2-041C90B7A150}"/>
              </a:ext>
            </a:extLst>
          </p:cNvPr>
          <p:cNvSpPr/>
          <p:nvPr/>
        </p:nvSpPr>
        <p:spPr>
          <a:xfrm>
            <a:off x="195361" y="2674035"/>
            <a:ext cx="1050650" cy="270134"/>
          </a:xfrm>
          <a:prstGeom prst="rect">
            <a:avLst/>
          </a:prstGeom>
          <a:noFill/>
        </p:spPr>
        <p:txBody>
          <a:bodyPr wrap="square" lIns="0" tIns="0" rIns="0" bIns="0" rtlCol="0" anchor="t"/>
          <a:lstStyle/>
          <a:p>
            <a:pPr>
              <a:lnSpc>
                <a:spcPts val="1782"/>
              </a:lnSpc>
              <a:buNone/>
            </a:pPr>
            <a:r>
              <a:rPr lang="en-US" sz="1350" b="1" kern="0" spc="27">
                <a:solidFill>
                  <a:srgbClr val="466AAD"/>
                </a:solidFill>
                <a:latin typeface="+mj-lt"/>
                <a:ea typeface="Source Sans Pro" pitchFamily="34" charset="-122"/>
                <a:cs typeface="Source Sans Pro" pitchFamily="34" charset="-120"/>
              </a:rPr>
              <a:t>1</a:t>
            </a:r>
            <a:endParaRPr lang="en-US" sz="1350" kern="0" spc="27">
              <a:solidFill>
                <a:srgbClr val="466AAD"/>
              </a:solidFill>
              <a:latin typeface="+mj-lt"/>
              <a:ea typeface="Source Sans Pro" pitchFamily="34" charset="-122"/>
            </a:endParaRPr>
          </a:p>
        </p:txBody>
      </p:sp>
      <p:sp>
        <p:nvSpPr>
          <p:cNvPr id="22" name="Object 4">
            <a:extLst>
              <a:ext uri="{FF2B5EF4-FFF2-40B4-BE49-F238E27FC236}">
                <a16:creationId xmlns:a16="http://schemas.microsoft.com/office/drawing/2014/main" id="{0E79756E-D355-4C1E-0E73-12A910FA7914}"/>
              </a:ext>
            </a:extLst>
          </p:cNvPr>
          <p:cNvSpPr/>
          <p:nvPr/>
        </p:nvSpPr>
        <p:spPr>
          <a:xfrm>
            <a:off x="196552" y="3845069"/>
            <a:ext cx="1050650" cy="270134"/>
          </a:xfrm>
          <a:prstGeom prst="rect">
            <a:avLst/>
          </a:prstGeom>
          <a:noFill/>
        </p:spPr>
        <p:txBody>
          <a:bodyPr wrap="square" lIns="0" tIns="0" rIns="0" bIns="0" rtlCol="0" anchor="t"/>
          <a:lstStyle/>
          <a:p>
            <a:pPr>
              <a:lnSpc>
                <a:spcPts val="1782"/>
              </a:lnSpc>
              <a:buNone/>
            </a:pPr>
            <a:r>
              <a:rPr lang="en-US" sz="1350" b="1" kern="0" spc="27">
                <a:solidFill>
                  <a:srgbClr val="466AAD"/>
                </a:solidFill>
                <a:latin typeface="Source Sans Pro" pitchFamily="34" charset="0"/>
                <a:ea typeface="Source Sans Pro" pitchFamily="34" charset="-122"/>
              </a:rPr>
              <a:t>2</a:t>
            </a:r>
            <a:endParaRPr lang="en-US" sz="1350" kern="0" spc="27">
              <a:solidFill>
                <a:srgbClr val="466AAD"/>
              </a:solidFill>
              <a:latin typeface="Source Sans Pro" pitchFamily="34" charset="0"/>
              <a:ea typeface="Source Sans Pro" pitchFamily="34" charset="-122"/>
            </a:endParaRPr>
          </a:p>
        </p:txBody>
      </p:sp>
      <p:pic>
        <p:nvPicPr>
          <p:cNvPr id="3" name="Object 2">
            <a:extLst>
              <a:ext uri="{FF2B5EF4-FFF2-40B4-BE49-F238E27FC236}">
                <a16:creationId xmlns:a16="http://schemas.microsoft.com/office/drawing/2014/main" id="{6802B0E7-8ADE-395F-015D-BE276202E5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8735" y="2285918"/>
            <a:ext cx="2409223" cy="925960"/>
          </a:xfrm>
          <a:prstGeom prst="rect">
            <a:avLst/>
          </a:prstGeom>
        </p:spPr>
      </p:pic>
      <p:sp>
        <p:nvSpPr>
          <p:cNvPr id="4" name="Object 3">
            <a:extLst>
              <a:ext uri="{FF2B5EF4-FFF2-40B4-BE49-F238E27FC236}">
                <a16:creationId xmlns:a16="http://schemas.microsoft.com/office/drawing/2014/main" id="{AB3E8E46-83FC-7F24-0C84-BB8410C299DE}"/>
              </a:ext>
            </a:extLst>
          </p:cNvPr>
          <p:cNvSpPr/>
          <p:nvPr/>
        </p:nvSpPr>
        <p:spPr>
          <a:xfrm>
            <a:off x="575878" y="2629011"/>
            <a:ext cx="1906428" cy="244166"/>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Enquire &amp; Discuss</a:t>
            </a:r>
            <a:endParaRPr lang="en-US" dirty="0"/>
          </a:p>
        </p:txBody>
      </p:sp>
      <p:pic>
        <p:nvPicPr>
          <p:cNvPr id="6" name="Object 5">
            <a:extLst>
              <a:ext uri="{FF2B5EF4-FFF2-40B4-BE49-F238E27FC236}">
                <a16:creationId xmlns:a16="http://schemas.microsoft.com/office/drawing/2014/main" id="{D3B1BB2A-76B0-C9F1-A449-B7678D56391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27983" y="2285918"/>
            <a:ext cx="2409223" cy="925960"/>
          </a:xfrm>
          <a:prstGeom prst="rect">
            <a:avLst/>
          </a:prstGeom>
        </p:spPr>
      </p:pic>
      <p:sp>
        <p:nvSpPr>
          <p:cNvPr id="7" name="Object 6">
            <a:extLst>
              <a:ext uri="{FF2B5EF4-FFF2-40B4-BE49-F238E27FC236}">
                <a16:creationId xmlns:a16="http://schemas.microsoft.com/office/drawing/2014/main" id="{AB3D5A9F-7F78-4470-CA2F-7AF2865A139F}"/>
              </a:ext>
            </a:extLst>
          </p:cNvPr>
          <p:cNvSpPr/>
          <p:nvPr/>
        </p:nvSpPr>
        <p:spPr>
          <a:xfrm>
            <a:off x="3085089" y="2629011"/>
            <a:ext cx="1592182" cy="244166"/>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Apply &amp; Explore</a:t>
            </a:r>
            <a:endParaRPr lang="en-US" dirty="0"/>
          </a:p>
        </p:txBody>
      </p:sp>
      <p:pic>
        <p:nvPicPr>
          <p:cNvPr id="9" name="Object 8">
            <a:extLst>
              <a:ext uri="{FF2B5EF4-FFF2-40B4-BE49-F238E27FC236}">
                <a16:creationId xmlns:a16="http://schemas.microsoft.com/office/drawing/2014/main" id="{9C1EAA8D-5EB3-576B-E465-995A4AA341E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7230" y="2285918"/>
            <a:ext cx="2409223" cy="925960"/>
          </a:xfrm>
          <a:prstGeom prst="rect">
            <a:avLst/>
          </a:prstGeom>
        </p:spPr>
      </p:pic>
      <p:sp>
        <p:nvSpPr>
          <p:cNvPr id="10" name="Object 9">
            <a:extLst>
              <a:ext uri="{FF2B5EF4-FFF2-40B4-BE49-F238E27FC236}">
                <a16:creationId xmlns:a16="http://schemas.microsoft.com/office/drawing/2014/main" id="{D7DB1782-079C-0F84-EB9E-8BAA36ED518C}"/>
              </a:ext>
            </a:extLst>
          </p:cNvPr>
          <p:cNvSpPr/>
          <p:nvPr/>
        </p:nvSpPr>
        <p:spPr>
          <a:xfrm>
            <a:off x="5294336" y="2629010"/>
            <a:ext cx="1592182" cy="369299"/>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Design &amp; Approve</a:t>
            </a:r>
            <a:endParaRPr lang="en-US" dirty="0"/>
          </a:p>
        </p:txBody>
      </p:sp>
      <p:pic>
        <p:nvPicPr>
          <p:cNvPr id="12" name="Object 11">
            <a:extLst>
              <a:ext uri="{FF2B5EF4-FFF2-40B4-BE49-F238E27FC236}">
                <a16:creationId xmlns:a16="http://schemas.microsoft.com/office/drawing/2014/main" id="{86D147D6-E687-8B38-8BBE-6BC530099BF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46478" y="2285918"/>
            <a:ext cx="2399700" cy="925960"/>
          </a:xfrm>
          <a:prstGeom prst="rect">
            <a:avLst/>
          </a:prstGeom>
        </p:spPr>
      </p:pic>
      <p:sp>
        <p:nvSpPr>
          <p:cNvPr id="13" name="Object 12">
            <a:extLst>
              <a:ext uri="{FF2B5EF4-FFF2-40B4-BE49-F238E27FC236}">
                <a16:creationId xmlns:a16="http://schemas.microsoft.com/office/drawing/2014/main" id="{CBCC3ACA-0C04-A284-BB59-009101F892EB}"/>
              </a:ext>
            </a:extLst>
          </p:cNvPr>
          <p:cNvSpPr/>
          <p:nvPr/>
        </p:nvSpPr>
        <p:spPr>
          <a:xfrm>
            <a:off x="7503584" y="2629011"/>
            <a:ext cx="1592182" cy="244166"/>
          </a:xfrm>
          <a:prstGeom prst="rect">
            <a:avLst/>
          </a:prstGeom>
          <a:noFill/>
        </p:spPr>
        <p:txBody>
          <a:bodyPr wrap="square" lIns="0" tIns="0" rIns="0" bIns="0" rtlCol="0" anchor="t"/>
          <a:lstStyle/>
          <a:p>
            <a:pPr algn="ctr">
              <a:lnSpc>
                <a:spcPts val="1925"/>
              </a:lnSpc>
              <a:buNone/>
            </a:pPr>
            <a:r>
              <a:rPr lang="en-US" sz="1600" kern="0" spc="32" dirty="0">
                <a:solidFill>
                  <a:srgbClr val="FFFFFF">
                    <a:alpha val="90000"/>
                  </a:srgbClr>
                </a:solidFill>
                <a:latin typeface="Source Sans Pro"/>
                <a:ea typeface="Source Sans Pro"/>
                <a:cs typeface="Arial"/>
              </a:rPr>
              <a:t>Deliver &amp; Build</a:t>
            </a:r>
            <a:endParaRPr lang="en-US" sz="1600" dirty="0">
              <a:latin typeface="Source Sans Pro"/>
              <a:ea typeface="Source Sans Pro"/>
            </a:endParaRPr>
          </a:p>
        </p:txBody>
      </p:sp>
      <p:pic>
        <p:nvPicPr>
          <p:cNvPr id="15" name="Object 14">
            <a:extLst>
              <a:ext uri="{FF2B5EF4-FFF2-40B4-BE49-F238E27FC236}">
                <a16:creationId xmlns:a16="http://schemas.microsoft.com/office/drawing/2014/main" id="{B98496CF-FE12-BD14-D1A7-F31674FD29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55726" y="2285918"/>
            <a:ext cx="2399700" cy="925960"/>
          </a:xfrm>
          <a:prstGeom prst="rect">
            <a:avLst/>
          </a:prstGeom>
        </p:spPr>
      </p:pic>
      <p:sp>
        <p:nvSpPr>
          <p:cNvPr id="16" name="Object 15">
            <a:extLst>
              <a:ext uri="{FF2B5EF4-FFF2-40B4-BE49-F238E27FC236}">
                <a16:creationId xmlns:a16="http://schemas.microsoft.com/office/drawing/2014/main" id="{583C68D7-38F6-EEE6-88C3-D0C800CB7230}"/>
              </a:ext>
            </a:extLst>
          </p:cNvPr>
          <p:cNvSpPr/>
          <p:nvPr/>
        </p:nvSpPr>
        <p:spPr>
          <a:xfrm>
            <a:off x="9712830" y="2629010"/>
            <a:ext cx="1895193" cy="369300"/>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Connect &amp; Complete</a:t>
            </a:r>
            <a:endParaRPr lang="en-US" dirty="0"/>
          </a:p>
        </p:txBody>
      </p:sp>
      <p:sp>
        <p:nvSpPr>
          <p:cNvPr id="23" name="Rectangle 22">
            <a:extLst>
              <a:ext uri="{FF2B5EF4-FFF2-40B4-BE49-F238E27FC236}">
                <a16:creationId xmlns:a16="http://schemas.microsoft.com/office/drawing/2014/main" id="{D07342FE-0DDC-A6E6-4780-7760AC5CED36}"/>
              </a:ext>
            </a:extLst>
          </p:cNvPr>
          <p:cNvSpPr/>
          <p:nvPr/>
        </p:nvSpPr>
        <p:spPr>
          <a:xfrm>
            <a:off x="11528277" y="6392254"/>
            <a:ext cx="232590" cy="2307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NZ" sz="1350" kern="0" spc="27" dirty="0">
                <a:solidFill>
                  <a:srgbClr val="000000">
                    <a:alpha val="80000"/>
                  </a:srgbClr>
                </a:solidFill>
                <a:latin typeface="Source Sans Pro" pitchFamily="34" charset="0"/>
                <a:ea typeface="Source Sans Pro" pitchFamily="34" charset="-122"/>
              </a:rPr>
              <a:t>1</a:t>
            </a:r>
          </a:p>
        </p:txBody>
      </p:sp>
    </p:spTree>
    <p:extLst>
      <p:ext uri="{BB962C8B-B14F-4D97-AF65-F5344CB8AC3E}">
        <p14:creationId xmlns:p14="http://schemas.microsoft.com/office/powerpoint/2010/main" val="1605353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A2EDA-76E5-E81A-C097-C18D7BC054F6}"/>
            </a:ext>
          </a:extLst>
        </p:cNvPr>
        <p:cNvGrpSpPr/>
        <p:nvPr/>
      </p:nvGrpSpPr>
      <p:grpSpPr>
        <a:xfrm>
          <a:off x="0" y="0"/>
          <a:ext cx="0" cy="0"/>
          <a:chOff x="0" y="0"/>
          <a:chExt cx="0" cy="0"/>
        </a:xfrm>
      </p:grpSpPr>
      <p:sp>
        <p:nvSpPr>
          <p:cNvPr id="2" name="Object 1">
            <a:extLst>
              <a:ext uri="{FF2B5EF4-FFF2-40B4-BE49-F238E27FC236}">
                <a16:creationId xmlns:a16="http://schemas.microsoft.com/office/drawing/2014/main" id="{010D4E6F-1359-BB08-F0CE-936E824ABBF5}"/>
              </a:ext>
            </a:extLst>
          </p:cNvPr>
          <p:cNvSpPr/>
          <p:nvPr/>
        </p:nvSpPr>
        <p:spPr>
          <a:xfrm>
            <a:off x="0" y="239277"/>
            <a:ext cx="12188952" cy="541599"/>
          </a:xfrm>
          <a:prstGeom prst="rect">
            <a:avLst/>
          </a:prstGeom>
          <a:noFill/>
        </p:spPr>
        <p:txBody>
          <a:bodyPr wrap="square" lIns="0" tIns="0" rIns="0" bIns="0" rtlCol="0" anchor="t"/>
          <a:lstStyle/>
          <a:p>
            <a:pPr algn="ctr">
              <a:lnSpc>
                <a:spcPts val="4266"/>
              </a:lnSpc>
            </a:pPr>
            <a:r>
              <a:rPr lang="en-US" sz="4650" b="1" kern="0" spc="47" dirty="0">
                <a:latin typeface="Bebas Neue"/>
              </a:rPr>
              <a:t>Standard v Complex Applications</a:t>
            </a:r>
            <a:endParaRPr lang="en-US" dirty="0" err="1"/>
          </a:p>
        </p:txBody>
      </p:sp>
      <p:sp>
        <p:nvSpPr>
          <p:cNvPr id="18" name="Object 4">
            <a:extLst>
              <a:ext uri="{FF2B5EF4-FFF2-40B4-BE49-F238E27FC236}">
                <a16:creationId xmlns:a16="http://schemas.microsoft.com/office/drawing/2014/main" id="{2B3365B4-C144-C870-B3E3-09FF819D085A}"/>
              </a:ext>
            </a:extLst>
          </p:cNvPr>
          <p:cNvSpPr/>
          <p:nvPr/>
        </p:nvSpPr>
        <p:spPr>
          <a:xfrm>
            <a:off x="429283" y="2785943"/>
            <a:ext cx="5481292" cy="590665"/>
          </a:xfrm>
          <a:prstGeom prst="rect">
            <a:avLst/>
          </a:prstGeom>
          <a:noFill/>
        </p:spPr>
        <p:txBody>
          <a:bodyPr wrap="square" lIns="0" tIns="0" rIns="0" bIns="0" rtlCol="0" anchor="t"/>
          <a:lstStyle/>
          <a:p>
            <a:pPr>
              <a:lnSpc>
                <a:spcPts val="1782"/>
              </a:lnSpc>
            </a:pPr>
            <a:r>
              <a:rPr lang="en-US" sz="1350" kern="0" spc="27" dirty="0">
                <a:solidFill>
                  <a:srgbClr val="000000"/>
                </a:solidFill>
                <a:latin typeface="Source Sans Pro"/>
                <a:ea typeface="Source Sans Pro"/>
              </a:rPr>
              <a:t>A standard application can essentially follow a simple application process with minimal optioneering and network study needs.</a:t>
            </a:r>
            <a:endParaRPr lang="en-US" dirty="0">
              <a:solidFill>
                <a:srgbClr val="000000"/>
              </a:solidFill>
            </a:endParaRPr>
          </a:p>
          <a:p>
            <a:pPr>
              <a:lnSpc>
                <a:spcPts val="1782"/>
              </a:lnSpc>
            </a:pPr>
            <a:endParaRPr lang="en-US" sz="1350" kern="0" spc="27" dirty="0">
              <a:solidFill>
                <a:srgbClr val="000000"/>
              </a:solidFill>
              <a:latin typeface="Source Sans Pro" pitchFamily="34" charset="0"/>
              <a:ea typeface="Source Sans Pro" pitchFamily="34" charset="-122"/>
            </a:endParaRPr>
          </a:p>
          <a:p>
            <a:pPr>
              <a:lnSpc>
                <a:spcPts val="1782"/>
              </a:lnSpc>
            </a:pPr>
            <a:endParaRPr lang="en-US" sz="1350" kern="0" spc="27" dirty="0">
              <a:solidFill>
                <a:srgbClr val="000000"/>
              </a:solidFill>
              <a:latin typeface="Source Sans Pro"/>
              <a:ea typeface="Source Sans Pro"/>
            </a:endParaRPr>
          </a:p>
          <a:p>
            <a:pPr>
              <a:lnSpc>
                <a:spcPts val="1782"/>
              </a:lnSpc>
            </a:pPr>
            <a:endParaRPr lang="en-US" sz="1350" kern="0" spc="27" dirty="0">
              <a:solidFill>
                <a:srgbClr val="000000"/>
              </a:solidFill>
              <a:latin typeface="Source Sans Pro"/>
              <a:ea typeface="Source Sans Pro"/>
            </a:endParaRPr>
          </a:p>
          <a:p>
            <a:pPr>
              <a:lnSpc>
                <a:spcPts val="1782"/>
              </a:lnSpc>
            </a:pPr>
            <a:r>
              <a:rPr lang="en-US" sz="1350" kern="0" spc="27" dirty="0">
                <a:solidFill>
                  <a:srgbClr val="000000"/>
                </a:solidFill>
                <a:latin typeface="Source Sans Pro"/>
                <a:ea typeface="Source Sans Pro"/>
              </a:rPr>
              <a:t>Examples that will tend to be standard are:</a:t>
            </a:r>
            <a:endParaRPr lang="en-US" sz="1350" kern="0" spc="27" dirty="0">
              <a:solidFill>
                <a:srgbClr val="000000"/>
              </a:solidFill>
              <a:latin typeface="Source Sans Pro" pitchFamily="34" charset="0"/>
              <a:ea typeface="Source Sans Pro" pitchFamily="34" charset="-122"/>
            </a:endParaRPr>
          </a:p>
          <a:p>
            <a:pPr>
              <a:lnSpc>
                <a:spcPts val="1782"/>
              </a:lnSpc>
            </a:pPr>
            <a:endParaRPr lang="en-US" sz="1350" kern="0" spc="27" dirty="0">
              <a:solidFill>
                <a:srgbClr val="000000"/>
              </a:solidFill>
              <a:latin typeface="Source Sans Pro"/>
              <a:ea typeface="Source Sans Pro"/>
            </a:endParaRPr>
          </a:p>
          <a:p>
            <a:pPr marL="285750" indent="-285750">
              <a:lnSpc>
                <a:spcPts val="1782"/>
              </a:lnSpc>
              <a:buFont typeface="Arial"/>
              <a:buChar char="•"/>
            </a:pPr>
            <a:r>
              <a:rPr lang="en-US" sz="1350" kern="0" spc="27" dirty="0">
                <a:solidFill>
                  <a:srgbClr val="000000"/>
                </a:solidFill>
                <a:latin typeface="Source Sans Pro"/>
                <a:ea typeface="Source Sans Pro"/>
              </a:rPr>
              <a:t>Single or a small number of new residential or business connections</a:t>
            </a:r>
            <a:endParaRPr lang="en-US" sz="1350" kern="0" spc="27" dirty="0">
              <a:solidFill>
                <a:srgbClr val="000000"/>
              </a:solidFill>
              <a:latin typeface="Source Sans Pro" pitchFamily="34" charset="0"/>
              <a:ea typeface="Source Sans Pro" pitchFamily="34" charset="-122"/>
            </a:endParaRPr>
          </a:p>
          <a:p>
            <a:pPr marL="285750" indent="-285750">
              <a:lnSpc>
                <a:spcPts val="1782"/>
              </a:lnSpc>
              <a:buFont typeface="Arial"/>
              <a:buChar char="•"/>
            </a:pPr>
            <a:r>
              <a:rPr lang="en-US" sz="1350" kern="0" spc="27" dirty="0">
                <a:solidFill>
                  <a:srgbClr val="000000"/>
                </a:solidFill>
                <a:latin typeface="Source Sans Pro"/>
                <a:ea typeface="Source Sans Pro"/>
              </a:rPr>
              <a:t>A modest increase in capacity at a site (where the network is not constrained)</a:t>
            </a:r>
            <a:endParaRPr lang="en-US" sz="1350" kern="0" spc="27" dirty="0">
              <a:solidFill>
                <a:srgbClr val="000000"/>
              </a:solidFill>
              <a:latin typeface="Source Sans Pro" pitchFamily="34" charset="0"/>
              <a:ea typeface="Source Sans Pro" pitchFamily="34" charset="-122"/>
            </a:endParaRPr>
          </a:p>
          <a:p>
            <a:pPr marL="285750" indent="-285750">
              <a:lnSpc>
                <a:spcPts val="1782"/>
              </a:lnSpc>
              <a:buFont typeface="Arial"/>
              <a:buChar char="•"/>
            </a:pPr>
            <a:r>
              <a:rPr lang="en-US" sz="1350" kern="0" spc="27" dirty="0">
                <a:solidFill>
                  <a:srgbClr val="000000"/>
                </a:solidFill>
                <a:latin typeface="Source Sans Pro"/>
                <a:ea typeface="Source Sans Pro"/>
              </a:rPr>
              <a:t>A small-midsized commercial connection </a:t>
            </a:r>
            <a:r>
              <a:rPr lang="en-US" sz="1400" kern="0" spc="27" dirty="0">
                <a:solidFill>
                  <a:srgbClr val="000000"/>
                </a:solidFill>
                <a:latin typeface="Source Sans Pro"/>
                <a:ea typeface="Source Sans Pro"/>
              </a:rPr>
              <a:t>(where the network is not constrained)</a:t>
            </a:r>
          </a:p>
          <a:p>
            <a:pPr marL="285750" indent="-285750">
              <a:lnSpc>
                <a:spcPts val="1782"/>
              </a:lnSpc>
              <a:buFont typeface="Arial"/>
              <a:buChar char="•"/>
            </a:pPr>
            <a:r>
              <a:rPr lang="en-US" sz="1350" kern="0" spc="27" dirty="0">
                <a:solidFill>
                  <a:srgbClr val="000000"/>
                </a:solidFill>
                <a:latin typeface="Source Sans Pro"/>
                <a:ea typeface="Source Sans Pro"/>
              </a:rPr>
              <a:t>A residential or small-midsized commercial DG connection</a:t>
            </a:r>
            <a:endParaRPr lang="en-US" sz="1350" kern="0" spc="27" dirty="0">
              <a:solidFill>
                <a:srgbClr val="000000"/>
              </a:solidFill>
              <a:latin typeface="Source Sans Pro" pitchFamily="34" charset="0"/>
              <a:ea typeface="Source Sans Pro" pitchFamily="34" charset="-122"/>
            </a:endParaRPr>
          </a:p>
          <a:p>
            <a:pPr marL="285750" indent="-285750">
              <a:lnSpc>
                <a:spcPts val="1782"/>
              </a:lnSpc>
              <a:buFont typeface="Arial"/>
              <a:buChar char="•"/>
            </a:pPr>
            <a:endParaRPr lang="en-US" sz="1350" kern="0" spc="27" dirty="0">
              <a:solidFill>
                <a:srgbClr val="000000"/>
              </a:solidFill>
              <a:highlight>
                <a:srgbClr val="FFFF00"/>
              </a:highlight>
              <a:latin typeface="Source Sans Pro" pitchFamily="34" charset="0"/>
              <a:ea typeface="Source Sans Pro" pitchFamily="34" charset="-122"/>
            </a:endParaRPr>
          </a:p>
          <a:p>
            <a:pPr marL="342900" indent="-342900">
              <a:lnSpc>
                <a:spcPts val="1782"/>
              </a:lnSpc>
              <a:buFont typeface="Arial"/>
              <a:buChar char="•"/>
            </a:pPr>
            <a:endParaRPr lang="en-US" sz="1350" kern="0" spc="27" dirty="0">
              <a:solidFill>
                <a:srgbClr val="000000"/>
              </a:solidFill>
              <a:latin typeface="Source Sans Pro" pitchFamily="34" charset="0"/>
              <a:ea typeface="Source Sans Pro" pitchFamily="34" charset="-122"/>
            </a:endParaRPr>
          </a:p>
        </p:txBody>
      </p:sp>
      <p:sp>
        <p:nvSpPr>
          <p:cNvPr id="4" name="Object 4">
            <a:extLst>
              <a:ext uri="{FF2B5EF4-FFF2-40B4-BE49-F238E27FC236}">
                <a16:creationId xmlns:a16="http://schemas.microsoft.com/office/drawing/2014/main" id="{94E6C83E-A8CC-384D-0AB8-CBA1E617ACDF}"/>
              </a:ext>
            </a:extLst>
          </p:cNvPr>
          <p:cNvSpPr/>
          <p:nvPr/>
        </p:nvSpPr>
        <p:spPr>
          <a:xfrm>
            <a:off x="6260915" y="2785943"/>
            <a:ext cx="5481292" cy="590665"/>
          </a:xfrm>
          <a:prstGeom prst="rect">
            <a:avLst/>
          </a:prstGeom>
          <a:noFill/>
        </p:spPr>
        <p:txBody>
          <a:bodyPr wrap="square" lIns="0" tIns="0" rIns="0" bIns="0" rtlCol="0" anchor="t"/>
          <a:lstStyle/>
          <a:p>
            <a:pPr>
              <a:lnSpc>
                <a:spcPts val="1782"/>
              </a:lnSpc>
            </a:pPr>
            <a:r>
              <a:rPr lang="en-US" sz="1400" kern="0" spc="27" dirty="0">
                <a:solidFill>
                  <a:srgbClr val="000000"/>
                </a:solidFill>
                <a:latin typeface="Source Sans Pro"/>
                <a:ea typeface="Source Sans Pro"/>
              </a:rPr>
              <a:t>A complex application requires additional work by, and time of, the EDB or service providers, to </a:t>
            </a:r>
            <a:r>
              <a:rPr lang="en-US" sz="1400" kern="0" spc="27" dirty="0" err="1">
                <a:solidFill>
                  <a:srgbClr val="000000"/>
                </a:solidFill>
                <a:latin typeface="Source Sans Pro"/>
                <a:ea typeface="Source Sans Pro"/>
              </a:rPr>
              <a:t>analyse</a:t>
            </a:r>
            <a:r>
              <a:rPr lang="en-US" sz="1400" kern="0" spc="27" dirty="0">
                <a:solidFill>
                  <a:srgbClr val="000000"/>
                </a:solidFill>
                <a:latin typeface="Source Sans Pro"/>
                <a:ea typeface="Source Sans Pro"/>
              </a:rPr>
              <a:t> information, assess network, scope options and complete studies.  Project size or technical criteria may also qualify a project as needing additional work.</a:t>
            </a:r>
            <a:endParaRPr lang="en-US" sz="1400" kern="0" spc="27" dirty="0">
              <a:solidFill>
                <a:srgbClr val="000000"/>
              </a:solidFill>
              <a:latin typeface="Source Sans Pro"/>
              <a:ea typeface="Source Sans Pro"/>
              <a:cs typeface="Arial"/>
            </a:endParaRPr>
          </a:p>
          <a:p>
            <a:pPr>
              <a:lnSpc>
                <a:spcPts val="1782"/>
              </a:lnSpc>
            </a:pPr>
            <a:endParaRPr lang="en-US" sz="1400" kern="0" spc="27" dirty="0">
              <a:solidFill>
                <a:srgbClr val="000000"/>
              </a:solidFill>
              <a:latin typeface="Source Sans Pro" pitchFamily="34" charset="0"/>
              <a:ea typeface="Source Sans Pro" pitchFamily="34" charset="-122"/>
            </a:endParaRPr>
          </a:p>
          <a:p>
            <a:pPr>
              <a:lnSpc>
                <a:spcPts val="1782"/>
              </a:lnSpc>
            </a:pPr>
            <a:r>
              <a:rPr lang="en-US" sz="1400" kern="0" spc="27" dirty="0">
                <a:solidFill>
                  <a:srgbClr val="000000"/>
                </a:solidFill>
                <a:latin typeface="Source Sans Pro"/>
                <a:ea typeface="Source Sans Pro"/>
              </a:rPr>
              <a:t>Examples that will tend to be complex are:</a:t>
            </a:r>
          </a:p>
          <a:p>
            <a:pPr marL="285750" indent="-285750">
              <a:lnSpc>
                <a:spcPts val="1782"/>
              </a:lnSpc>
              <a:buFont typeface="Arial"/>
              <a:buChar char="•"/>
            </a:pPr>
            <a:endParaRPr lang="en-US" sz="1350" kern="0" spc="27" dirty="0">
              <a:solidFill>
                <a:srgbClr val="000000"/>
              </a:solidFill>
              <a:latin typeface="Source Sans Pro"/>
              <a:ea typeface="Source Sans Pro"/>
            </a:endParaRPr>
          </a:p>
          <a:p>
            <a:pPr marL="285750" indent="-285750">
              <a:lnSpc>
                <a:spcPts val="1782"/>
              </a:lnSpc>
              <a:buFont typeface="Arial"/>
              <a:buChar char="•"/>
            </a:pPr>
            <a:r>
              <a:rPr lang="en-US" sz="1350" kern="0" spc="27" dirty="0">
                <a:solidFill>
                  <a:srgbClr val="000000"/>
                </a:solidFill>
                <a:latin typeface="Source Sans Pro"/>
                <a:ea typeface="Source Sans Pro"/>
              </a:rPr>
              <a:t>A large commercial or industrial customer</a:t>
            </a:r>
          </a:p>
          <a:p>
            <a:pPr marL="285750" indent="-285750">
              <a:lnSpc>
                <a:spcPts val="1782"/>
              </a:lnSpc>
              <a:buFont typeface="Arial"/>
              <a:buChar char="•"/>
            </a:pPr>
            <a:r>
              <a:rPr lang="en-US" sz="1350" kern="0" spc="27" dirty="0">
                <a:solidFill>
                  <a:srgbClr val="000000"/>
                </a:solidFill>
                <a:latin typeface="Source Sans Pro"/>
                <a:ea typeface="Source Sans Pro"/>
              </a:rPr>
              <a:t>A utility scale solar or battery</a:t>
            </a:r>
            <a:endParaRPr lang="en-US" dirty="0">
              <a:solidFill>
                <a:srgbClr val="000000"/>
              </a:solidFill>
              <a:cs typeface="Arial"/>
            </a:endParaRPr>
          </a:p>
          <a:p>
            <a:pPr marL="285750" indent="-285750">
              <a:lnSpc>
                <a:spcPts val="1782"/>
              </a:lnSpc>
              <a:buFont typeface="Arial"/>
              <a:buChar char="•"/>
            </a:pPr>
            <a:r>
              <a:rPr lang="en-US" sz="1350" kern="0" spc="27" dirty="0">
                <a:solidFill>
                  <a:srgbClr val="000000"/>
                </a:solidFill>
                <a:latin typeface="Source Sans Pro"/>
                <a:ea typeface="Source Sans Pro"/>
              </a:rPr>
              <a:t>A smaller project where it is identified the network may need investment to support</a:t>
            </a:r>
            <a:endParaRPr lang="en-US" sz="1350" kern="0" spc="27" dirty="0">
              <a:solidFill>
                <a:srgbClr val="000000"/>
              </a:solidFill>
              <a:latin typeface="Source Sans Pro" pitchFamily="34" charset="0"/>
              <a:ea typeface="Source Sans Pro" pitchFamily="34" charset="-122"/>
            </a:endParaRPr>
          </a:p>
          <a:p>
            <a:pPr>
              <a:lnSpc>
                <a:spcPts val="1782"/>
              </a:lnSpc>
            </a:pPr>
            <a:endParaRPr lang="en-US" sz="1400" kern="0" spc="27" dirty="0">
              <a:solidFill>
                <a:srgbClr val="000000"/>
              </a:solidFill>
              <a:latin typeface="Source Sans Pro" pitchFamily="34" charset="0"/>
              <a:ea typeface="Source Sans Pro" pitchFamily="34" charset="-122"/>
            </a:endParaRPr>
          </a:p>
          <a:p>
            <a:pPr marL="342900" indent="-342900">
              <a:lnSpc>
                <a:spcPts val="1782"/>
              </a:lnSpc>
              <a:buAutoNum type="arabicPeriod"/>
            </a:pPr>
            <a:endParaRPr lang="en-US" sz="1350" kern="0" spc="27" dirty="0">
              <a:solidFill>
                <a:srgbClr val="000000"/>
              </a:solidFill>
              <a:latin typeface="Source Sans Pro" pitchFamily="34" charset="0"/>
              <a:ea typeface="Source Sans Pro" pitchFamily="34" charset="-122"/>
            </a:endParaRPr>
          </a:p>
        </p:txBody>
      </p:sp>
      <p:sp>
        <p:nvSpPr>
          <p:cNvPr id="6" name="Object 3">
            <a:extLst>
              <a:ext uri="{FF2B5EF4-FFF2-40B4-BE49-F238E27FC236}">
                <a16:creationId xmlns:a16="http://schemas.microsoft.com/office/drawing/2014/main" id="{B1704E1B-F9EF-E05E-7E62-388A767F8F1C}"/>
              </a:ext>
            </a:extLst>
          </p:cNvPr>
          <p:cNvSpPr/>
          <p:nvPr/>
        </p:nvSpPr>
        <p:spPr>
          <a:xfrm>
            <a:off x="1824009" y="2168978"/>
            <a:ext cx="1906428" cy="244166"/>
          </a:xfrm>
          <a:prstGeom prst="rect">
            <a:avLst/>
          </a:prstGeom>
          <a:noFill/>
        </p:spPr>
        <p:txBody>
          <a:bodyPr wrap="square" lIns="0" tIns="0" rIns="0" bIns="0" rtlCol="0" anchor="t"/>
          <a:lstStyle/>
          <a:p>
            <a:pPr algn="ctr">
              <a:lnSpc>
                <a:spcPts val="1925"/>
              </a:lnSpc>
              <a:buNone/>
            </a:pPr>
            <a:r>
              <a:rPr lang="en-US" sz="1600" b="1" kern="0" spc="32" dirty="0">
                <a:solidFill>
                  <a:srgbClr val="5F497A"/>
                </a:solidFill>
                <a:latin typeface="Source Sans Pro"/>
                <a:ea typeface="Source Sans Pro"/>
              </a:rPr>
              <a:t>Standard</a:t>
            </a:r>
            <a:endParaRPr lang="en-US" dirty="0"/>
          </a:p>
        </p:txBody>
      </p:sp>
      <p:sp>
        <p:nvSpPr>
          <p:cNvPr id="7" name="Object 3">
            <a:extLst>
              <a:ext uri="{FF2B5EF4-FFF2-40B4-BE49-F238E27FC236}">
                <a16:creationId xmlns:a16="http://schemas.microsoft.com/office/drawing/2014/main" id="{FF904497-B1C4-7ADF-2232-4CAA85132052}"/>
              </a:ext>
            </a:extLst>
          </p:cNvPr>
          <p:cNvSpPr/>
          <p:nvPr/>
        </p:nvSpPr>
        <p:spPr>
          <a:xfrm>
            <a:off x="7888907" y="2168978"/>
            <a:ext cx="1906428" cy="244166"/>
          </a:xfrm>
          <a:prstGeom prst="rect">
            <a:avLst/>
          </a:prstGeom>
          <a:noFill/>
        </p:spPr>
        <p:txBody>
          <a:bodyPr wrap="square" lIns="0" tIns="0" rIns="0" bIns="0" rtlCol="0" anchor="t"/>
          <a:lstStyle/>
          <a:p>
            <a:pPr algn="ctr">
              <a:lnSpc>
                <a:spcPts val="1925"/>
              </a:lnSpc>
              <a:buNone/>
            </a:pPr>
            <a:r>
              <a:rPr lang="en-US" sz="1600" b="1" kern="0" spc="32" dirty="0">
                <a:solidFill>
                  <a:srgbClr val="5F497A"/>
                </a:solidFill>
                <a:latin typeface="Source Sans Pro"/>
                <a:ea typeface="Source Sans Pro"/>
              </a:rPr>
              <a:t>Complex</a:t>
            </a:r>
            <a:endParaRPr lang="en-US" dirty="0"/>
          </a:p>
        </p:txBody>
      </p:sp>
      <p:sp>
        <p:nvSpPr>
          <p:cNvPr id="9" name="TextBox 8">
            <a:extLst>
              <a:ext uri="{FF2B5EF4-FFF2-40B4-BE49-F238E27FC236}">
                <a16:creationId xmlns:a16="http://schemas.microsoft.com/office/drawing/2014/main" id="{A3553D50-CBED-04F2-2E1C-A62A850A2166}"/>
              </a:ext>
            </a:extLst>
          </p:cNvPr>
          <p:cNvSpPr txBox="1"/>
          <p:nvPr/>
        </p:nvSpPr>
        <p:spPr>
          <a:xfrm>
            <a:off x="276809" y="1093237"/>
            <a:ext cx="1146732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333333"/>
                </a:solidFill>
                <a:latin typeface="Source Sans Pro"/>
                <a:ea typeface="Source Sans Pro"/>
                <a:cs typeface="Segoe UI"/>
              </a:rPr>
              <a:t>Our connection steps provide a brief introduction to the five key steps for your new network connection.  The detailed activity, costs and timing differ between standard and complex applications.  We indicate below what we would typically expect to be a standard and a complex connection.</a:t>
            </a:r>
            <a:endParaRPr lang="en-US" dirty="0">
              <a:latin typeface="Source Sans Pro"/>
              <a:ea typeface="Source Sans Pro"/>
            </a:endParaRPr>
          </a:p>
        </p:txBody>
      </p:sp>
      <p:sp>
        <p:nvSpPr>
          <p:cNvPr id="5" name="Rectangle 4">
            <a:extLst>
              <a:ext uri="{FF2B5EF4-FFF2-40B4-BE49-F238E27FC236}">
                <a16:creationId xmlns:a16="http://schemas.microsoft.com/office/drawing/2014/main" id="{9C3088E7-D943-D3CC-5904-7433CF8BF28D}"/>
              </a:ext>
            </a:extLst>
          </p:cNvPr>
          <p:cNvSpPr/>
          <p:nvPr/>
        </p:nvSpPr>
        <p:spPr>
          <a:xfrm>
            <a:off x="11528277" y="6392254"/>
            <a:ext cx="232590" cy="2307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NZ" sz="1350" kern="0" spc="27" dirty="0">
                <a:solidFill>
                  <a:srgbClr val="000000">
                    <a:alpha val="80000"/>
                  </a:srgbClr>
                </a:solidFill>
                <a:latin typeface="Source Sans Pro" pitchFamily="34" charset="0"/>
                <a:ea typeface="Source Sans Pro" pitchFamily="34" charset="-122"/>
              </a:rPr>
              <a:t>2</a:t>
            </a:r>
          </a:p>
        </p:txBody>
      </p:sp>
    </p:spTree>
    <p:extLst>
      <p:ext uri="{BB962C8B-B14F-4D97-AF65-F5344CB8AC3E}">
        <p14:creationId xmlns:p14="http://schemas.microsoft.com/office/powerpoint/2010/main" val="3191492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2BE09-E87C-625F-7F00-B9065DEB90D6}"/>
            </a:ext>
          </a:extLst>
        </p:cNvPr>
        <p:cNvGrpSpPr/>
        <p:nvPr/>
      </p:nvGrpSpPr>
      <p:grpSpPr>
        <a:xfrm>
          <a:off x="0" y="0"/>
          <a:ext cx="0" cy="0"/>
          <a:chOff x="0" y="0"/>
          <a:chExt cx="0" cy="0"/>
        </a:xfrm>
      </p:grpSpPr>
      <p:sp>
        <p:nvSpPr>
          <p:cNvPr id="2" name="Object 1">
            <a:extLst>
              <a:ext uri="{FF2B5EF4-FFF2-40B4-BE49-F238E27FC236}">
                <a16:creationId xmlns:a16="http://schemas.microsoft.com/office/drawing/2014/main" id="{B23E4820-79A9-6BA4-7281-AFA27536C572}"/>
              </a:ext>
            </a:extLst>
          </p:cNvPr>
          <p:cNvSpPr/>
          <p:nvPr/>
        </p:nvSpPr>
        <p:spPr>
          <a:xfrm>
            <a:off x="0" y="419590"/>
            <a:ext cx="12188952" cy="541599"/>
          </a:xfrm>
          <a:prstGeom prst="rect">
            <a:avLst/>
          </a:prstGeom>
          <a:noFill/>
        </p:spPr>
        <p:txBody>
          <a:bodyPr wrap="square" lIns="0" tIns="0" rIns="0" bIns="0" rtlCol="0" anchor="t"/>
          <a:lstStyle/>
          <a:p>
            <a:pPr algn="ctr">
              <a:lnSpc>
                <a:spcPts val="4266"/>
              </a:lnSpc>
              <a:buNone/>
            </a:pPr>
            <a:r>
              <a:rPr lang="en-US" sz="4688" b="1" kern="0" spc="47">
                <a:latin typeface="Bebas Neue" pitchFamily="34" charset="0"/>
                <a:ea typeface="Bebas Neue" pitchFamily="34" charset="-122"/>
                <a:cs typeface="Bebas Neue" pitchFamily="34" charset="-120"/>
              </a:rPr>
              <a:t>Connection steps For Standard connections</a:t>
            </a:r>
            <a:endParaRPr lang="en-US"/>
          </a:p>
        </p:txBody>
      </p:sp>
      <p:sp>
        <p:nvSpPr>
          <p:cNvPr id="5" name="Object 4">
            <a:extLst>
              <a:ext uri="{FF2B5EF4-FFF2-40B4-BE49-F238E27FC236}">
                <a16:creationId xmlns:a16="http://schemas.microsoft.com/office/drawing/2014/main" id="{48204F44-4958-F8DF-A6AD-570E2D8AFC2B}"/>
              </a:ext>
            </a:extLst>
          </p:cNvPr>
          <p:cNvSpPr/>
          <p:nvPr/>
        </p:nvSpPr>
        <p:spPr>
          <a:xfrm>
            <a:off x="760220" y="2071195"/>
            <a:ext cx="1906428" cy="2035460"/>
          </a:xfrm>
          <a:prstGeom prst="rect">
            <a:avLst/>
          </a:prstGeom>
          <a:noFill/>
        </p:spPr>
        <p:txBody>
          <a:bodyPr wrap="square" lIns="0" tIns="0" rIns="0" bIns="0" rtlCol="0" anchor="t"/>
          <a:lstStyle/>
          <a:p>
            <a:pPr algn="l">
              <a:lnSpc>
                <a:spcPts val="1782"/>
              </a:lnSpc>
              <a:buNone/>
            </a:pPr>
            <a:r>
              <a:rPr lang="en-US" sz="1200" kern="0" spc="27" dirty="0">
                <a:latin typeface="Source Sans Pro"/>
                <a:ea typeface="Source Sans Pro"/>
                <a:cs typeface="Arial"/>
              </a:rPr>
              <a:t>Understand your options, the process, timelines and application costs </a:t>
            </a:r>
            <a:r>
              <a:rPr lang="en-US" sz="1200" kern="0" spc="27" dirty="0">
                <a:latin typeface="Source Sans Pro" pitchFamily="34" charset="0"/>
                <a:ea typeface="Source Sans Pro" pitchFamily="34" charset="-122"/>
                <a:cs typeface="Source Sans Pro" pitchFamily="34" charset="-120"/>
              </a:rPr>
              <a:t>with our self-service support (e.g., website FAQs and resources) and/ or  your service provider (e.g., builder, electrician or approved contractor</a:t>
            </a:r>
            <a:r>
              <a:rPr lang="en-US" sz="1200" kern="0" spc="27" dirty="0">
                <a:latin typeface="Source Sans Pro" pitchFamily="34" charset="0"/>
                <a:ea typeface="Source Sans Pro" pitchFamily="34" charset="-122"/>
              </a:rPr>
              <a:t> whose costs you will pay</a:t>
            </a:r>
            <a:r>
              <a:rPr lang="en-US" sz="1200" kern="0" spc="27" dirty="0">
                <a:latin typeface="Source Sans Pro" pitchFamily="34" charset="0"/>
                <a:ea typeface="Source Sans Pro" pitchFamily="34" charset="-122"/>
                <a:cs typeface="Source Sans Pro" pitchFamily="34" charset="-120"/>
              </a:rPr>
              <a:t>).  Start with our on-line </a:t>
            </a:r>
            <a:r>
              <a:rPr lang="en-US" sz="1200" i="1" kern="0" spc="27" dirty="0">
                <a:latin typeface="Source Sans Pro" pitchFamily="34" charset="0"/>
                <a:ea typeface="Source Sans Pro" pitchFamily="34" charset="-122"/>
                <a:cs typeface="Source Sans Pro" pitchFamily="34" charset="-120"/>
              </a:rPr>
              <a:t>guides</a:t>
            </a:r>
            <a:r>
              <a:rPr lang="en-US" sz="1200" kern="0" spc="27" dirty="0">
                <a:latin typeface="Source Sans Pro" pitchFamily="34" charset="0"/>
                <a:ea typeface="Source Sans Pro" pitchFamily="34" charset="-122"/>
                <a:cs typeface="Source Sans Pro" pitchFamily="34" charset="-120"/>
              </a:rPr>
              <a:t>.</a:t>
            </a:r>
            <a:endParaRPr lang="en-US" sz="1200" dirty="0"/>
          </a:p>
        </p:txBody>
      </p:sp>
      <p:sp>
        <p:nvSpPr>
          <p:cNvPr id="8" name="Object 7">
            <a:extLst>
              <a:ext uri="{FF2B5EF4-FFF2-40B4-BE49-F238E27FC236}">
                <a16:creationId xmlns:a16="http://schemas.microsoft.com/office/drawing/2014/main" id="{F00AED84-7D82-7306-558C-BD64B6C0EC81}"/>
              </a:ext>
            </a:extLst>
          </p:cNvPr>
          <p:cNvSpPr/>
          <p:nvPr/>
        </p:nvSpPr>
        <p:spPr>
          <a:xfrm>
            <a:off x="2969467" y="2071195"/>
            <a:ext cx="1906428" cy="1583135"/>
          </a:xfrm>
          <a:prstGeom prst="rect">
            <a:avLst/>
          </a:prstGeom>
          <a:noFill/>
        </p:spPr>
        <p:txBody>
          <a:bodyPr wrap="square" lIns="0" tIns="0" rIns="0" bIns="0" rtlCol="0" anchor="t"/>
          <a:lstStyle/>
          <a:p>
            <a:pPr>
              <a:lnSpc>
                <a:spcPts val="1782"/>
              </a:lnSpc>
            </a:pPr>
            <a:r>
              <a:rPr lang="en-US" sz="1200" kern="0" spc="27" dirty="0">
                <a:latin typeface="Source Sans Pro"/>
                <a:ea typeface="Source Sans Pro"/>
                <a:cs typeface="Source Sans Pro" pitchFamily="34" charset="-120"/>
              </a:rPr>
              <a:t>Complete your application and/ </a:t>
            </a:r>
            <a:r>
              <a:rPr lang="en-US" sz="1200" i="1" kern="0" spc="27" dirty="0">
                <a:latin typeface="Source Sans Pro"/>
                <a:ea typeface="Source Sans Pro"/>
                <a:cs typeface="Source Sans Pro" pitchFamily="34" charset="-120"/>
              </a:rPr>
              <a:t>or </a:t>
            </a:r>
            <a:r>
              <a:rPr lang="en-US" sz="1200" kern="0" spc="27" dirty="0">
                <a:latin typeface="Source Sans Pro"/>
                <a:ea typeface="Source Sans Pro"/>
                <a:cs typeface="Source Sans Pro" pitchFamily="34" charset="-120"/>
              </a:rPr>
              <a:t>engage your service provider who will apply for your connection (e.g., if you are upgrading your existing connection or need power to your boundary). </a:t>
            </a:r>
          </a:p>
          <a:p>
            <a:pPr algn="l">
              <a:lnSpc>
                <a:spcPts val="1782"/>
              </a:lnSpc>
              <a:buNone/>
            </a:pPr>
            <a:r>
              <a:rPr lang="en-GB" sz="1200" kern="0" spc="27" dirty="0">
                <a:latin typeface="Source Sans Pro" pitchFamily="34" charset="0"/>
                <a:ea typeface="Source Sans Pro" pitchFamily="34" charset="-122"/>
                <a:cs typeface="Source Sans Pro" pitchFamily="34" charset="-120"/>
              </a:rPr>
              <a:t>We complete a high-level review of your application within </a:t>
            </a:r>
            <a:r>
              <a:rPr lang="en-GB" sz="1200" i="1" kern="0" spc="27" dirty="0">
                <a:latin typeface="Source Sans Pro" pitchFamily="34" charset="0"/>
                <a:ea typeface="Source Sans Pro" pitchFamily="34" charset="-122"/>
                <a:cs typeface="Source Sans Pro" pitchFamily="34" charset="-120"/>
              </a:rPr>
              <a:t>10 </a:t>
            </a:r>
            <a:r>
              <a:rPr lang="en-GB" sz="1200" kern="0" spc="27" dirty="0">
                <a:latin typeface="Source Sans Pro" pitchFamily="34" charset="0"/>
                <a:ea typeface="Source Sans Pro" pitchFamily="34" charset="-122"/>
                <a:cs typeface="Source Sans Pro" pitchFamily="34" charset="-120"/>
              </a:rPr>
              <a:t>working days and may request more information.</a:t>
            </a:r>
          </a:p>
          <a:p>
            <a:pPr algn="l">
              <a:lnSpc>
                <a:spcPts val="1782"/>
              </a:lnSpc>
              <a:buNone/>
            </a:pPr>
            <a:r>
              <a:rPr lang="en-GB" sz="1200" kern="0" spc="27" dirty="0">
                <a:latin typeface="Source Sans Pro" pitchFamily="34" charset="0"/>
                <a:ea typeface="Source Sans Pro" pitchFamily="34" charset="-122"/>
              </a:rPr>
              <a:t>Pay the application fee within </a:t>
            </a:r>
            <a:r>
              <a:rPr lang="en-GB" sz="1200" i="1" kern="0" spc="27" dirty="0">
                <a:latin typeface="Source Sans Pro" pitchFamily="34" charset="0"/>
                <a:ea typeface="Source Sans Pro" pitchFamily="34" charset="-122"/>
              </a:rPr>
              <a:t>30 </a:t>
            </a:r>
            <a:r>
              <a:rPr lang="en-GB" sz="1200" kern="0" spc="27" dirty="0">
                <a:latin typeface="Source Sans Pro" pitchFamily="34" charset="0"/>
                <a:ea typeface="Source Sans Pro" pitchFamily="34" charset="-122"/>
              </a:rPr>
              <a:t>calendar days.</a:t>
            </a:r>
            <a:endParaRPr lang="en-US" sz="1200" dirty="0"/>
          </a:p>
        </p:txBody>
      </p:sp>
      <p:sp>
        <p:nvSpPr>
          <p:cNvPr id="11" name="Object 10">
            <a:extLst>
              <a:ext uri="{FF2B5EF4-FFF2-40B4-BE49-F238E27FC236}">
                <a16:creationId xmlns:a16="http://schemas.microsoft.com/office/drawing/2014/main" id="{696A66C5-A03B-714E-EE66-160F4B993E7F}"/>
              </a:ext>
            </a:extLst>
          </p:cNvPr>
          <p:cNvSpPr/>
          <p:nvPr/>
        </p:nvSpPr>
        <p:spPr>
          <a:xfrm>
            <a:off x="5178715" y="2071195"/>
            <a:ext cx="1906428" cy="2261622"/>
          </a:xfrm>
          <a:prstGeom prst="rect">
            <a:avLst/>
          </a:prstGeom>
          <a:noFill/>
        </p:spPr>
        <p:txBody>
          <a:bodyPr wrap="square" lIns="0" tIns="0" rIns="0" bIns="0" rtlCol="0" anchor="t"/>
          <a:lstStyle/>
          <a:p>
            <a:pPr algn="l">
              <a:lnSpc>
                <a:spcPts val="1782"/>
              </a:lnSpc>
              <a:buNone/>
            </a:pPr>
            <a:r>
              <a:rPr lang="en-US" sz="1200" kern="0" spc="27" dirty="0">
                <a:latin typeface="Source Sans Pro" pitchFamily="34" charset="0"/>
                <a:ea typeface="Source Sans Pro" pitchFamily="34" charset="-122"/>
                <a:cs typeface="Source Sans Pro" pitchFamily="34" charset="-120"/>
              </a:rPr>
              <a:t>Where needed, we work with the service provider to design and tailor the solution, ensuring it meets your requirements. </a:t>
            </a:r>
          </a:p>
          <a:p>
            <a:pPr algn="l">
              <a:lnSpc>
                <a:spcPts val="1782"/>
              </a:lnSpc>
              <a:buNone/>
            </a:pPr>
            <a:r>
              <a:rPr lang="en-US" sz="1200" kern="0" spc="27" dirty="0">
                <a:latin typeface="Source Sans Pro" pitchFamily="34" charset="0"/>
                <a:ea typeface="Source Sans Pro" pitchFamily="34" charset="-122"/>
                <a:cs typeface="Source Sans Pro" pitchFamily="34" charset="-120"/>
              </a:rPr>
              <a:t>Key steps are to review and approve the proposed plan, costs and/or agreement before proceeding and make payment.</a:t>
            </a:r>
          </a:p>
          <a:p>
            <a:pPr algn="l">
              <a:lnSpc>
                <a:spcPts val="1782"/>
              </a:lnSpc>
              <a:buNone/>
            </a:pPr>
            <a:r>
              <a:rPr lang="en-US" sz="1200" kern="0" spc="27" dirty="0">
                <a:latin typeface="Source Sans Pro" pitchFamily="34" charset="0"/>
                <a:ea typeface="Source Sans Pro" pitchFamily="34" charset="-122"/>
              </a:rPr>
              <a:t>You will usually be supplied a quote within </a:t>
            </a:r>
            <a:r>
              <a:rPr lang="en-US" sz="1200" i="1" kern="0" spc="27" dirty="0">
                <a:latin typeface="Source Sans Pro" pitchFamily="34" charset="0"/>
                <a:ea typeface="Source Sans Pro" pitchFamily="34" charset="-122"/>
              </a:rPr>
              <a:t>10 </a:t>
            </a:r>
            <a:r>
              <a:rPr lang="en-US" sz="1200" kern="0" spc="27" dirty="0">
                <a:latin typeface="Source Sans Pro" pitchFamily="34" charset="0"/>
                <a:ea typeface="Source Sans Pro" pitchFamily="34" charset="-122"/>
              </a:rPr>
              <a:t>working days for a simple connection. Please pay within </a:t>
            </a:r>
            <a:r>
              <a:rPr lang="en-US" sz="1200" i="1" kern="0" spc="27" dirty="0">
                <a:latin typeface="Source Sans Pro" pitchFamily="34" charset="0"/>
                <a:ea typeface="Source Sans Pro" pitchFamily="34" charset="-122"/>
              </a:rPr>
              <a:t>55 </a:t>
            </a:r>
            <a:r>
              <a:rPr lang="en-US" sz="1200" kern="0" spc="27" dirty="0">
                <a:latin typeface="Source Sans Pro" pitchFamily="34" charset="0"/>
                <a:ea typeface="Source Sans Pro" pitchFamily="34" charset="-122"/>
              </a:rPr>
              <a:t>working days before the quote expires.</a:t>
            </a:r>
          </a:p>
          <a:p>
            <a:pPr algn="l">
              <a:lnSpc>
                <a:spcPts val="1782"/>
              </a:lnSpc>
              <a:buNone/>
            </a:pPr>
            <a:endParaRPr lang="en-US" sz="1200" dirty="0"/>
          </a:p>
        </p:txBody>
      </p:sp>
      <p:sp>
        <p:nvSpPr>
          <p:cNvPr id="14" name="Object 13">
            <a:extLst>
              <a:ext uri="{FF2B5EF4-FFF2-40B4-BE49-F238E27FC236}">
                <a16:creationId xmlns:a16="http://schemas.microsoft.com/office/drawing/2014/main" id="{A9D15E6A-D3F3-D0EA-4105-9A5CF84C6F5C}"/>
              </a:ext>
            </a:extLst>
          </p:cNvPr>
          <p:cNvSpPr/>
          <p:nvPr/>
        </p:nvSpPr>
        <p:spPr>
          <a:xfrm>
            <a:off x="7387962" y="2071195"/>
            <a:ext cx="1906428" cy="2035460"/>
          </a:xfrm>
          <a:prstGeom prst="rect">
            <a:avLst/>
          </a:prstGeom>
          <a:noFill/>
        </p:spPr>
        <p:txBody>
          <a:bodyPr wrap="square" lIns="0" tIns="0" rIns="0" bIns="0" rtlCol="0" anchor="t"/>
          <a:lstStyle/>
          <a:p>
            <a:pPr algn="l">
              <a:lnSpc>
                <a:spcPts val="1782"/>
              </a:lnSpc>
              <a:buNone/>
            </a:pPr>
            <a:r>
              <a:rPr lang="en-US" sz="1200" i="1" kern="0" spc="27" dirty="0">
                <a:latin typeface="Source Sans Pro" pitchFamily="34" charset="0"/>
                <a:ea typeface="Source Sans Pro" pitchFamily="34" charset="-122"/>
                <a:cs typeface="Source Sans Pro" pitchFamily="34" charset="-120"/>
              </a:rPr>
              <a:t>Your approved service provider</a:t>
            </a:r>
            <a:r>
              <a:rPr lang="en-US" sz="1200" kern="0" spc="27" dirty="0">
                <a:latin typeface="Source Sans Pro" pitchFamily="34" charset="0"/>
                <a:ea typeface="Source Sans Pro" pitchFamily="34" charset="-122"/>
                <a:cs typeface="Source Sans Pro" pitchFamily="34" charset="-120"/>
              </a:rPr>
              <a:t> will deliver the agreed solution if any network works are required.</a:t>
            </a:r>
          </a:p>
          <a:p>
            <a:pPr algn="l">
              <a:lnSpc>
                <a:spcPts val="1782"/>
              </a:lnSpc>
              <a:buNone/>
            </a:pPr>
            <a:r>
              <a:rPr lang="en-US" sz="1200" kern="0" spc="27" dirty="0">
                <a:latin typeface="Source Sans Pro" pitchFamily="34" charset="0"/>
                <a:ea typeface="Source Sans Pro" pitchFamily="34" charset="-122"/>
              </a:rPr>
              <a:t>Work begins after you accept the quote and pay the invoice with connection generally completed within 6-8 weeks. </a:t>
            </a:r>
          </a:p>
          <a:p>
            <a:pPr>
              <a:lnSpc>
                <a:spcPts val="1782"/>
              </a:lnSpc>
            </a:pPr>
            <a:r>
              <a:rPr lang="en-US" sz="1200" kern="0" spc="27" dirty="0">
                <a:latin typeface="Source Sans Pro" pitchFamily="34" charset="0"/>
                <a:ea typeface="Source Sans Pro" pitchFamily="34" charset="-122"/>
              </a:rPr>
              <a:t>In parallel, your approved contractor will complete the service connection works you will contract with them and pay for.</a:t>
            </a:r>
            <a:endParaRPr lang="en-US" sz="1200" dirty="0"/>
          </a:p>
          <a:p>
            <a:pPr algn="l">
              <a:lnSpc>
                <a:spcPts val="1782"/>
              </a:lnSpc>
              <a:buNone/>
            </a:pPr>
            <a:endParaRPr lang="en-US" sz="1200" kern="0" spc="27" dirty="0">
              <a:latin typeface="Source Sans Pro" pitchFamily="34" charset="0"/>
              <a:ea typeface="Source Sans Pro" pitchFamily="34" charset="-122"/>
            </a:endParaRPr>
          </a:p>
          <a:p>
            <a:pPr algn="l">
              <a:lnSpc>
                <a:spcPts val="1782"/>
              </a:lnSpc>
              <a:buNone/>
            </a:pPr>
            <a:endParaRPr lang="en-US" sz="1200" dirty="0"/>
          </a:p>
        </p:txBody>
      </p:sp>
      <p:sp>
        <p:nvSpPr>
          <p:cNvPr id="17" name="Object 16">
            <a:extLst>
              <a:ext uri="{FF2B5EF4-FFF2-40B4-BE49-F238E27FC236}">
                <a16:creationId xmlns:a16="http://schemas.microsoft.com/office/drawing/2014/main" id="{7FDF0542-1429-B103-FC29-9EC40EE09CDD}"/>
              </a:ext>
            </a:extLst>
          </p:cNvPr>
          <p:cNvSpPr/>
          <p:nvPr/>
        </p:nvSpPr>
        <p:spPr>
          <a:xfrm>
            <a:off x="9597210" y="2071195"/>
            <a:ext cx="1906428" cy="2035460"/>
          </a:xfrm>
          <a:prstGeom prst="rect">
            <a:avLst/>
          </a:prstGeom>
          <a:noFill/>
        </p:spPr>
        <p:txBody>
          <a:bodyPr wrap="square" lIns="0" tIns="0" rIns="0" bIns="0" rtlCol="0" anchor="t"/>
          <a:lstStyle/>
          <a:p>
            <a:pPr>
              <a:lnSpc>
                <a:spcPts val="1782"/>
              </a:lnSpc>
            </a:pPr>
            <a:r>
              <a:rPr lang="en-US" sz="1200" i="1" kern="0" spc="27" dirty="0">
                <a:latin typeface="Source Sans Pro"/>
                <a:ea typeface="Source Sans Pro"/>
                <a:cs typeface="Source Sans Pro" pitchFamily="34" charset="-120"/>
              </a:rPr>
              <a:t>Where your electrician is completing work, once we are advised the service is ready to connect and inspected, we connect within 10 working days.</a:t>
            </a:r>
          </a:p>
          <a:p>
            <a:pPr>
              <a:lnSpc>
                <a:spcPts val="1782"/>
              </a:lnSpc>
            </a:pPr>
            <a:r>
              <a:rPr lang="en-US" sz="1200" kern="0" spc="27" dirty="0">
                <a:latin typeface="Source Sans Pro"/>
                <a:ea typeface="Source Sans Pro"/>
                <a:cs typeface="Source Sans Pro" pitchFamily="34" charset="-120"/>
              </a:rPr>
              <a:t>When the connection is ready and inspected, you or your electrician can contact your retailer for metering to be installed (by their contractors). Provide your ICP number.</a:t>
            </a:r>
            <a:endParaRPr lang="en-US" sz="1200" dirty="0">
              <a:latin typeface="Source Sans Pro"/>
              <a:ea typeface="Source Sans Pro"/>
            </a:endParaRPr>
          </a:p>
          <a:p>
            <a:pPr algn="l">
              <a:lnSpc>
                <a:spcPts val="1782"/>
              </a:lnSpc>
              <a:buNone/>
            </a:pPr>
            <a:r>
              <a:rPr lang="en-US" sz="1200" i="1" kern="0" spc="27" dirty="0">
                <a:latin typeface="Source Sans Pro"/>
                <a:ea typeface="Source Sans Pro"/>
              </a:rPr>
              <a:t>The approved contractor will e-mail a certificate of compliance.</a:t>
            </a:r>
          </a:p>
          <a:p>
            <a:pPr algn="l">
              <a:lnSpc>
                <a:spcPts val="1782"/>
              </a:lnSpc>
              <a:buNone/>
            </a:pPr>
            <a:r>
              <a:rPr lang="en-US" sz="1200" kern="0" spc="27" dirty="0">
                <a:latin typeface="Source Sans Pro"/>
                <a:ea typeface="Source Sans Pro"/>
              </a:rPr>
              <a:t>Documentation may be required to </a:t>
            </a:r>
            <a:r>
              <a:rPr lang="en-US" sz="1200" kern="0" spc="27" dirty="0" err="1">
                <a:latin typeface="Source Sans Pro"/>
                <a:ea typeface="Source Sans Pro"/>
              </a:rPr>
              <a:t>finalise</a:t>
            </a:r>
            <a:r>
              <a:rPr lang="en-US" sz="1200" kern="0" spc="27" dirty="0">
                <a:latin typeface="Source Sans Pro"/>
                <a:ea typeface="Source Sans Pro"/>
              </a:rPr>
              <a:t> e.g., as-built designs, easements.</a:t>
            </a:r>
            <a:endParaRPr lang="en-US" sz="1200" dirty="0">
              <a:latin typeface="Source Sans Pro"/>
              <a:ea typeface="Source Sans Pro"/>
            </a:endParaRPr>
          </a:p>
        </p:txBody>
      </p:sp>
      <p:sp>
        <p:nvSpPr>
          <p:cNvPr id="19" name="Object 4">
            <a:extLst>
              <a:ext uri="{FF2B5EF4-FFF2-40B4-BE49-F238E27FC236}">
                <a16:creationId xmlns:a16="http://schemas.microsoft.com/office/drawing/2014/main" id="{E5C018AC-0289-2E7B-55C7-2C1A343CD3C6}"/>
              </a:ext>
            </a:extLst>
          </p:cNvPr>
          <p:cNvSpPr/>
          <p:nvPr/>
        </p:nvSpPr>
        <p:spPr>
          <a:xfrm>
            <a:off x="55018" y="649520"/>
            <a:ext cx="1050650" cy="270134"/>
          </a:xfrm>
          <a:prstGeom prst="rect">
            <a:avLst/>
          </a:prstGeom>
          <a:noFill/>
        </p:spPr>
        <p:txBody>
          <a:bodyPr wrap="square" lIns="0" tIns="0" rIns="0" bIns="0" rtlCol="0" anchor="t"/>
          <a:lstStyle/>
          <a:p>
            <a:pPr>
              <a:lnSpc>
                <a:spcPts val="1782"/>
              </a:lnSpc>
              <a:buNone/>
            </a:pPr>
            <a:r>
              <a:rPr lang="en-US" sz="1350" b="1" kern="0" spc="27">
                <a:solidFill>
                  <a:srgbClr val="466AAD"/>
                </a:solidFill>
                <a:latin typeface="Source Sans Pro" pitchFamily="34" charset="0"/>
                <a:ea typeface="Source Sans Pro" pitchFamily="34" charset="-122"/>
                <a:cs typeface="Source Sans Pro" pitchFamily="34" charset="-120"/>
              </a:rPr>
              <a:t>Level</a:t>
            </a:r>
            <a:endParaRPr lang="en-US" sz="1350" kern="0" spc="27">
              <a:solidFill>
                <a:srgbClr val="466AAD"/>
              </a:solidFill>
              <a:latin typeface="Source Sans Pro" pitchFamily="34" charset="0"/>
              <a:ea typeface="Source Sans Pro" pitchFamily="34" charset="-122"/>
            </a:endParaRPr>
          </a:p>
        </p:txBody>
      </p:sp>
      <p:sp>
        <p:nvSpPr>
          <p:cNvPr id="20" name="Object 4">
            <a:extLst>
              <a:ext uri="{FF2B5EF4-FFF2-40B4-BE49-F238E27FC236}">
                <a16:creationId xmlns:a16="http://schemas.microsoft.com/office/drawing/2014/main" id="{3BF2CA7E-D8C7-EFF8-DA85-E404D8FB0AD4}"/>
              </a:ext>
            </a:extLst>
          </p:cNvPr>
          <p:cNvSpPr/>
          <p:nvPr/>
        </p:nvSpPr>
        <p:spPr>
          <a:xfrm>
            <a:off x="178588" y="1402444"/>
            <a:ext cx="1050650" cy="270134"/>
          </a:xfrm>
          <a:prstGeom prst="rect">
            <a:avLst/>
          </a:prstGeom>
          <a:noFill/>
        </p:spPr>
        <p:txBody>
          <a:bodyPr wrap="square" lIns="0" tIns="0" rIns="0" bIns="0" rtlCol="0" anchor="t"/>
          <a:lstStyle/>
          <a:p>
            <a:pPr>
              <a:lnSpc>
                <a:spcPts val="1782"/>
              </a:lnSpc>
              <a:buNone/>
            </a:pPr>
            <a:r>
              <a:rPr lang="en-US" sz="1350" b="1" kern="0" spc="27">
                <a:solidFill>
                  <a:srgbClr val="466AAD"/>
                </a:solidFill>
                <a:latin typeface="Source Sans Pro" pitchFamily="34" charset="0"/>
                <a:ea typeface="Source Sans Pro" pitchFamily="34" charset="-122"/>
                <a:cs typeface="Source Sans Pro" pitchFamily="34" charset="-120"/>
              </a:rPr>
              <a:t>1</a:t>
            </a:r>
            <a:endParaRPr lang="en-US" sz="1350" kern="0" spc="27">
              <a:solidFill>
                <a:srgbClr val="466AAD"/>
              </a:solidFill>
              <a:latin typeface="Source Sans Pro" pitchFamily="34" charset="0"/>
              <a:ea typeface="Source Sans Pro" pitchFamily="34" charset="-122"/>
            </a:endParaRPr>
          </a:p>
        </p:txBody>
      </p:sp>
      <p:sp>
        <p:nvSpPr>
          <p:cNvPr id="21" name="Object 4">
            <a:extLst>
              <a:ext uri="{FF2B5EF4-FFF2-40B4-BE49-F238E27FC236}">
                <a16:creationId xmlns:a16="http://schemas.microsoft.com/office/drawing/2014/main" id="{D85EDF06-014C-AE89-1D94-BDBDD8AB406F}"/>
              </a:ext>
            </a:extLst>
          </p:cNvPr>
          <p:cNvSpPr/>
          <p:nvPr/>
        </p:nvSpPr>
        <p:spPr>
          <a:xfrm>
            <a:off x="179779" y="2775641"/>
            <a:ext cx="1050650" cy="270134"/>
          </a:xfrm>
          <a:prstGeom prst="rect">
            <a:avLst/>
          </a:prstGeom>
          <a:noFill/>
        </p:spPr>
        <p:txBody>
          <a:bodyPr wrap="square" lIns="0" tIns="0" rIns="0" bIns="0" rtlCol="0" anchor="t"/>
          <a:lstStyle/>
          <a:p>
            <a:pPr>
              <a:lnSpc>
                <a:spcPts val="1782"/>
              </a:lnSpc>
              <a:buNone/>
            </a:pPr>
            <a:r>
              <a:rPr lang="en-US" sz="1350" b="1" kern="0" spc="27">
                <a:solidFill>
                  <a:srgbClr val="466AAD"/>
                </a:solidFill>
                <a:latin typeface="Source Sans Pro" pitchFamily="34" charset="0"/>
                <a:ea typeface="Source Sans Pro" pitchFamily="34" charset="-122"/>
              </a:rPr>
              <a:t>3</a:t>
            </a:r>
            <a:endParaRPr lang="en-US" sz="1350" kern="0" spc="27">
              <a:solidFill>
                <a:srgbClr val="466AAD"/>
              </a:solidFill>
              <a:latin typeface="Source Sans Pro" pitchFamily="34" charset="0"/>
              <a:ea typeface="Source Sans Pro" pitchFamily="34" charset="-122"/>
            </a:endParaRPr>
          </a:p>
        </p:txBody>
      </p:sp>
      <p:pic>
        <p:nvPicPr>
          <p:cNvPr id="39" name="Object 14">
            <a:extLst>
              <a:ext uri="{FF2B5EF4-FFF2-40B4-BE49-F238E27FC236}">
                <a16:creationId xmlns:a16="http://schemas.microsoft.com/office/drawing/2014/main" id="{886650C7-591D-433C-077F-2017A96129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37530" y="1094989"/>
            <a:ext cx="2399700" cy="925960"/>
          </a:xfrm>
          <a:prstGeom prst="rect">
            <a:avLst/>
          </a:prstGeom>
        </p:spPr>
      </p:pic>
      <p:pic>
        <p:nvPicPr>
          <p:cNvPr id="3" name="Object 2">
            <a:extLst>
              <a:ext uri="{FF2B5EF4-FFF2-40B4-BE49-F238E27FC236}">
                <a16:creationId xmlns:a16="http://schemas.microsoft.com/office/drawing/2014/main" id="{1E086627-418B-2602-CC05-D6D4F2C373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7233" y="1079437"/>
            <a:ext cx="2409223" cy="925960"/>
          </a:xfrm>
          <a:prstGeom prst="rect">
            <a:avLst/>
          </a:prstGeom>
        </p:spPr>
      </p:pic>
      <p:sp>
        <p:nvSpPr>
          <p:cNvPr id="4" name="Object 3">
            <a:extLst>
              <a:ext uri="{FF2B5EF4-FFF2-40B4-BE49-F238E27FC236}">
                <a16:creationId xmlns:a16="http://schemas.microsoft.com/office/drawing/2014/main" id="{1C818976-62E1-857B-BE00-627331E31569}"/>
              </a:ext>
            </a:extLst>
          </p:cNvPr>
          <p:cNvSpPr/>
          <p:nvPr/>
        </p:nvSpPr>
        <p:spPr>
          <a:xfrm>
            <a:off x="564376" y="1422530"/>
            <a:ext cx="1906428" cy="244166"/>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Enquire &amp; Discuss</a:t>
            </a:r>
            <a:endParaRPr lang="en-US" dirty="0"/>
          </a:p>
        </p:txBody>
      </p:sp>
      <p:pic>
        <p:nvPicPr>
          <p:cNvPr id="6" name="Object 5">
            <a:extLst>
              <a:ext uri="{FF2B5EF4-FFF2-40B4-BE49-F238E27FC236}">
                <a16:creationId xmlns:a16="http://schemas.microsoft.com/office/drawing/2014/main" id="{BFF2F0D8-5452-F308-B730-B8A6D8B6BC0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16481" y="1079437"/>
            <a:ext cx="2409223" cy="925960"/>
          </a:xfrm>
          <a:prstGeom prst="rect">
            <a:avLst/>
          </a:prstGeom>
        </p:spPr>
      </p:pic>
      <p:sp>
        <p:nvSpPr>
          <p:cNvPr id="7" name="Object 6">
            <a:extLst>
              <a:ext uri="{FF2B5EF4-FFF2-40B4-BE49-F238E27FC236}">
                <a16:creationId xmlns:a16="http://schemas.microsoft.com/office/drawing/2014/main" id="{83BDD781-3F2A-57C4-FAFF-53AB0EAED4CA}"/>
              </a:ext>
            </a:extLst>
          </p:cNvPr>
          <p:cNvSpPr/>
          <p:nvPr/>
        </p:nvSpPr>
        <p:spPr>
          <a:xfrm>
            <a:off x="3073587" y="1422530"/>
            <a:ext cx="1592182" cy="244166"/>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Apply &amp; Explore</a:t>
            </a:r>
            <a:endParaRPr lang="en-US" dirty="0"/>
          </a:p>
        </p:txBody>
      </p:sp>
      <p:pic>
        <p:nvPicPr>
          <p:cNvPr id="9" name="Object 8">
            <a:extLst>
              <a:ext uri="{FF2B5EF4-FFF2-40B4-BE49-F238E27FC236}">
                <a16:creationId xmlns:a16="http://schemas.microsoft.com/office/drawing/2014/main" id="{662DC4BD-8227-E54F-E49F-747C135049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25728" y="1079437"/>
            <a:ext cx="2409223" cy="925960"/>
          </a:xfrm>
          <a:prstGeom prst="rect">
            <a:avLst/>
          </a:prstGeom>
        </p:spPr>
      </p:pic>
      <p:sp>
        <p:nvSpPr>
          <p:cNvPr id="10" name="Object 9">
            <a:extLst>
              <a:ext uri="{FF2B5EF4-FFF2-40B4-BE49-F238E27FC236}">
                <a16:creationId xmlns:a16="http://schemas.microsoft.com/office/drawing/2014/main" id="{DD0E2329-67F7-BD01-5B6A-83A0734A4705}"/>
              </a:ext>
            </a:extLst>
          </p:cNvPr>
          <p:cNvSpPr/>
          <p:nvPr/>
        </p:nvSpPr>
        <p:spPr>
          <a:xfrm>
            <a:off x="5282834" y="1422529"/>
            <a:ext cx="1592182" cy="369299"/>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Design &amp; Approve</a:t>
            </a:r>
            <a:endParaRPr lang="en-US" dirty="0"/>
          </a:p>
        </p:txBody>
      </p:sp>
      <p:pic>
        <p:nvPicPr>
          <p:cNvPr id="12" name="Object 11">
            <a:extLst>
              <a:ext uri="{FF2B5EF4-FFF2-40B4-BE49-F238E27FC236}">
                <a16:creationId xmlns:a16="http://schemas.microsoft.com/office/drawing/2014/main" id="{B5C08980-885D-E7D9-1386-51648746384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34976" y="1079437"/>
            <a:ext cx="2399700" cy="925960"/>
          </a:xfrm>
          <a:prstGeom prst="rect">
            <a:avLst/>
          </a:prstGeom>
        </p:spPr>
      </p:pic>
      <p:sp>
        <p:nvSpPr>
          <p:cNvPr id="13" name="Object 12">
            <a:extLst>
              <a:ext uri="{FF2B5EF4-FFF2-40B4-BE49-F238E27FC236}">
                <a16:creationId xmlns:a16="http://schemas.microsoft.com/office/drawing/2014/main" id="{E3ED94D1-E095-33E8-1C78-2AB469E2AB7B}"/>
              </a:ext>
            </a:extLst>
          </p:cNvPr>
          <p:cNvSpPr/>
          <p:nvPr/>
        </p:nvSpPr>
        <p:spPr>
          <a:xfrm>
            <a:off x="7492082" y="1422530"/>
            <a:ext cx="1592182" cy="244166"/>
          </a:xfrm>
          <a:prstGeom prst="rect">
            <a:avLst/>
          </a:prstGeom>
          <a:noFill/>
        </p:spPr>
        <p:txBody>
          <a:bodyPr wrap="square" lIns="0" tIns="0" rIns="0" bIns="0" rtlCol="0" anchor="t"/>
          <a:lstStyle/>
          <a:p>
            <a:pPr algn="ctr">
              <a:lnSpc>
                <a:spcPts val="1925"/>
              </a:lnSpc>
              <a:buNone/>
            </a:pPr>
            <a:r>
              <a:rPr lang="en-US" sz="1600" kern="0" spc="32" dirty="0">
                <a:solidFill>
                  <a:srgbClr val="FFFFFF">
                    <a:alpha val="90000"/>
                  </a:srgbClr>
                </a:solidFill>
                <a:latin typeface="Source Sans Pro"/>
                <a:ea typeface="Source Sans Pro"/>
                <a:cs typeface="Arial"/>
              </a:rPr>
              <a:t>Deliver &amp; Build</a:t>
            </a:r>
            <a:endParaRPr lang="en-US" sz="1600" dirty="0">
              <a:latin typeface="Source Sans Pro"/>
              <a:ea typeface="Source Sans Pro"/>
            </a:endParaRPr>
          </a:p>
        </p:txBody>
      </p:sp>
      <p:pic>
        <p:nvPicPr>
          <p:cNvPr id="15" name="Object 14">
            <a:extLst>
              <a:ext uri="{FF2B5EF4-FFF2-40B4-BE49-F238E27FC236}">
                <a16:creationId xmlns:a16="http://schemas.microsoft.com/office/drawing/2014/main" id="{AC762CB7-B48D-EB2D-50AB-6624AEFFD0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44224" y="1079437"/>
            <a:ext cx="2399700" cy="925960"/>
          </a:xfrm>
          <a:prstGeom prst="rect">
            <a:avLst/>
          </a:prstGeom>
        </p:spPr>
      </p:pic>
      <p:sp>
        <p:nvSpPr>
          <p:cNvPr id="16" name="Object 15">
            <a:extLst>
              <a:ext uri="{FF2B5EF4-FFF2-40B4-BE49-F238E27FC236}">
                <a16:creationId xmlns:a16="http://schemas.microsoft.com/office/drawing/2014/main" id="{FD303157-D6B0-6EF7-E45F-000E685937FD}"/>
              </a:ext>
            </a:extLst>
          </p:cNvPr>
          <p:cNvSpPr/>
          <p:nvPr/>
        </p:nvSpPr>
        <p:spPr>
          <a:xfrm>
            <a:off x="9701328" y="1422529"/>
            <a:ext cx="1895193" cy="369300"/>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Connect &amp; Complete</a:t>
            </a:r>
            <a:endParaRPr lang="en-US" dirty="0"/>
          </a:p>
        </p:txBody>
      </p:sp>
      <p:sp>
        <p:nvSpPr>
          <p:cNvPr id="24" name="Rectangle 23">
            <a:extLst>
              <a:ext uri="{FF2B5EF4-FFF2-40B4-BE49-F238E27FC236}">
                <a16:creationId xmlns:a16="http://schemas.microsoft.com/office/drawing/2014/main" id="{07400ACD-5E91-DDC4-F8B4-6B571FAD9FE5}"/>
              </a:ext>
            </a:extLst>
          </p:cNvPr>
          <p:cNvSpPr/>
          <p:nvPr/>
        </p:nvSpPr>
        <p:spPr>
          <a:xfrm>
            <a:off x="11528277" y="6392254"/>
            <a:ext cx="232590" cy="2307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NZ" sz="1350" kern="0" spc="27" dirty="0">
                <a:solidFill>
                  <a:srgbClr val="000000">
                    <a:alpha val="80000"/>
                  </a:srgbClr>
                </a:solidFill>
                <a:latin typeface="Source Sans Pro" pitchFamily="34" charset="0"/>
                <a:ea typeface="Source Sans Pro" pitchFamily="34" charset="-122"/>
              </a:rPr>
              <a:t>3</a:t>
            </a:r>
          </a:p>
        </p:txBody>
      </p:sp>
    </p:spTree>
    <p:extLst>
      <p:ext uri="{BB962C8B-B14F-4D97-AF65-F5344CB8AC3E}">
        <p14:creationId xmlns:p14="http://schemas.microsoft.com/office/powerpoint/2010/main" val="1225640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BE894-52A9-3513-8800-E567DD44B4D0}"/>
            </a:ext>
          </a:extLst>
        </p:cNvPr>
        <p:cNvGrpSpPr/>
        <p:nvPr/>
      </p:nvGrpSpPr>
      <p:grpSpPr>
        <a:xfrm>
          <a:off x="0" y="0"/>
          <a:ext cx="0" cy="0"/>
          <a:chOff x="0" y="0"/>
          <a:chExt cx="0" cy="0"/>
        </a:xfrm>
      </p:grpSpPr>
      <p:sp>
        <p:nvSpPr>
          <p:cNvPr id="2" name="Object 1">
            <a:extLst>
              <a:ext uri="{FF2B5EF4-FFF2-40B4-BE49-F238E27FC236}">
                <a16:creationId xmlns:a16="http://schemas.microsoft.com/office/drawing/2014/main" id="{DB60FB99-E834-F9D8-2884-D0CCEE7A9A3A}"/>
              </a:ext>
            </a:extLst>
          </p:cNvPr>
          <p:cNvSpPr/>
          <p:nvPr/>
        </p:nvSpPr>
        <p:spPr>
          <a:xfrm>
            <a:off x="-59821" y="182318"/>
            <a:ext cx="12188952" cy="541599"/>
          </a:xfrm>
          <a:prstGeom prst="rect">
            <a:avLst/>
          </a:prstGeom>
          <a:noFill/>
        </p:spPr>
        <p:txBody>
          <a:bodyPr wrap="square" lIns="0" tIns="0" rIns="0" bIns="0" rtlCol="0" anchor="t"/>
          <a:lstStyle/>
          <a:p>
            <a:pPr algn="ctr">
              <a:lnSpc>
                <a:spcPts val="4266"/>
              </a:lnSpc>
              <a:buNone/>
            </a:pPr>
            <a:r>
              <a:rPr lang="en-US" sz="4688" b="1" kern="0" spc="47">
                <a:latin typeface="Bebas Neue" pitchFamily="34" charset="0"/>
                <a:ea typeface="Bebas Neue" pitchFamily="34" charset="-122"/>
                <a:cs typeface="Bebas Neue" pitchFamily="34" charset="-120"/>
              </a:rPr>
              <a:t>Connection steps Complex</a:t>
            </a:r>
            <a:endParaRPr lang="en-US"/>
          </a:p>
        </p:txBody>
      </p:sp>
      <p:sp>
        <p:nvSpPr>
          <p:cNvPr id="5" name="Object 4">
            <a:extLst>
              <a:ext uri="{FF2B5EF4-FFF2-40B4-BE49-F238E27FC236}">
                <a16:creationId xmlns:a16="http://schemas.microsoft.com/office/drawing/2014/main" id="{FBF519EA-2963-CFF5-1574-316A376E00E8}"/>
              </a:ext>
            </a:extLst>
          </p:cNvPr>
          <p:cNvSpPr/>
          <p:nvPr/>
        </p:nvSpPr>
        <p:spPr>
          <a:xfrm>
            <a:off x="544216" y="1774380"/>
            <a:ext cx="2081012" cy="2035460"/>
          </a:xfrm>
          <a:prstGeom prst="rect">
            <a:avLst/>
          </a:prstGeom>
          <a:noFill/>
        </p:spPr>
        <p:txBody>
          <a:bodyPr wrap="square" lIns="0" tIns="0" rIns="0" bIns="0" rtlCol="0" anchor="t"/>
          <a:lstStyle/>
          <a:p>
            <a:pPr algn="l">
              <a:lnSpc>
                <a:spcPts val="1782"/>
              </a:lnSpc>
              <a:buNone/>
            </a:pPr>
            <a:r>
              <a:rPr lang="en-US" sz="1200" kern="0" spc="27" dirty="0">
                <a:latin typeface="Source Sans Pro"/>
                <a:ea typeface="Source Sans Pro"/>
                <a:cs typeface="Arial"/>
              </a:rPr>
              <a:t>Understand your options, the process, timelines and application costs </a:t>
            </a:r>
            <a:r>
              <a:rPr lang="en-US" sz="1200" kern="0" spc="27" dirty="0">
                <a:latin typeface="Source Sans Pro"/>
                <a:ea typeface="Source Sans Pro"/>
                <a:cs typeface="Source Sans Pro" pitchFamily="34" charset="-120"/>
              </a:rPr>
              <a:t>with our self-service support (e.g., web resources, capacity maps, FAQs) and/or your designer or approved contractor. </a:t>
            </a:r>
          </a:p>
          <a:p>
            <a:pPr>
              <a:lnSpc>
                <a:spcPts val="1782"/>
              </a:lnSpc>
            </a:pPr>
            <a:r>
              <a:rPr lang="en-US" sz="1200" kern="0" spc="27" dirty="0">
                <a:latin typeface="Source Sans Pro"/>
                <a:ea typeface="Source Sans Pro"/>
                <a:cs typeface="Source Sans Pro" pitchFamily="34" charset="-120"/>
              </a:rPr>
              <a:t>Where your application is complex (e.g., large and/or you have flexibility in your connection size or location), enquire if a free </a:t>
            </a:r>
            <a:r>
              <a:rPr lang="en-US" sz="1200" b="1" kern="0" spc="27" dirty="0">
                <a:latin typeface="Source Sans Pro"/>
                <a:ea typeface="Source Sans Pro"/>
                <a:cs typeface="Source Sans Pro" pitchFamily="34" charset="-120"/>
              </a:rPr>
              <a:t>pre-application meeting</a:t>
            </a:r>
            <a:r>
              <a:rPr lang="en-US" sz="1200" kern="0" spc="27" dirty="0">
                <a:latin typeface="Source Sans Pro"/>
                <a:ea typeface="Source Sans Pro"/>
                <a:cs typeface="Source Sans Pro" pitchFamily="34" charset="-120"/>
              </a:rPr>
              <a:t> suits you.   Work agreed following this meeting (e.g., preliminary studies prior to your formal application) may incur costs.</a:t>
            </a:r>
          </a:p>
          <a:p>
            <a:pPr>
              <a:lnSpc>
                <a:spcPts val="1782"/>
              </a:lnSpc>
            </a:pPr>
            <a:r>
              <a:rPr lang="en-US" sz="1200" kern="0" spc="27" dirty="0">
                <a:latin typeface="Source Sans Pro"/>
                <a:ea typeface="Source Sans Pro"/>
                <a:cs typeface="Source Sans Pro" pitchFamily="34" charset="-120"/>
              </a:rPr>
              <a:t>Start with our on-line </a:t>
            </a:r>
            <a:r>
              <a:rPr lang="en-US" sz="1200" i="1" kern="0" spc="27" dirty="0">
                <a:latin typeface="Source Sans Pro"/>
                <a:ea typeface="Source Sans Pro"/>
                <a:cs typeface="Source Sans Pro" pitchFamily="34" charset="-120"/>
              </a:rPr>
              <a:t>resources</a:t>
            </a:r>
            <a:r>
              <a:rPr lang="en-US" sz="1200" kern="0" spc="27" dirty="0">
                <a:latin typeface="Source Sans Pro"/>
                <a:ea typeface="Source Sans Pro"/>
                <a:cs typeface="Source Sans Pro" pitchFamily="34" charset="-120"/>
              </a:rPr>
              <a:t>. </a:t>
            </a:r>
            <a:endParaRPr lang="en-US" sz="1200" dirty="0">
              <a:latin typeface="Source Sans Pro"/>
              <a:ea typeface="Source Sans Pro"/>
            </a:endParaRPr>
          </a:p>
        </p:txBody>
      </p:sp>
      <p:sp>
        <p:nvSpPr>
          <p:cNvPr id="8" name="Object 7">
            <a:extLst>
              <a:ext uri="{FF2B5EF4-FFF2-40B4-BE49-F238E27FC236}">
                <a16:creationId xmlns:a16="http://schemas.microsoft.com/office/drawing/2014/main" id="{56614262-52AD-3D2B-C78D-E63E77CE1491}"/>
              </a:ext>
            </a:extLst>
          </p:cNvPr>
          <p:cNvSpPr/>
          <p:nvPr/>
        </p:nvSpPr>
        <p:spPr>
          <a:xfrm>
            <a:off x="2732297" y="1774380"/>
            <a:ext cx="2100062" cy="5078080"/>
          </a:xfrm>
          <a:prstGeom prst="rect">
            <a:avLst/>
          </a:prstGeom>
          <a:solidFill>
            <a:schemeClr val="bg1">
              <a:lumMod val="75000"/>
            </a:schemeClr>
          </a:solidFill>
        </p:spPr>
        <p:txBody>
          <a:bodyPr wrap="square" lIns="0" tIns="0" rIns="0" bIns="0" rtlCol="0" anchor="t"/>
          <a:lstStyle/>
          <a:p>
            <a:pPr algn="l">
              <a:lnSpc>
                <a:spcPts val="1782"/>
              </a:lnSpc>
              <a:buNone/>
            </a:pPr>
            <a:r>
              <a:rPr lang="en-US" sz="1200" kern="0" spc="27" dirty="0">
                <a:latin typeface="Source Sans Pro"/>
                <a:ea typeface="Source Sans Pro"/>
                <a:cs typeface="Source Sans Pro" pitchFamily="34" charset="-120"/>
              </a:rPr>
              <a:t>Complete your application  and/</a:t>
            </a:r>
            <a:r>
              <a:rPr lang="en-US" sz="1200" i="1" kern="0" spc="27" dirty="0">
                <a:latin typeface="Source Sans Pro"/>
                <a:ea typeface="Source Sans Pro"/>
                <a:cs typeface="Source Sans Pro" pitchFamily="34" charset="-120"/>
              </a:rPr>
              <a:t>or </a:t>
            </a:r>
            <a:r>
              <a:rPr lang="en-US" sz="1200" kern="0" spc="27" dirty="0">
                <a:latin typeface="Source Sans Pro"/>
                <a:ea typeface="Source Sans Pro"/>
                <a:cs typeface="Source Sans Pro" pitchFamily="34" charset="-120"/>
              </a:rPr>
              <a:t>engage your service provider who will apply for your connection.</a:t>
            </a:r>
          </a:p>
          <a:p>
            <a:pPr algn="l">
              <a:lnSpc>
                <a:spcPts val="1782"/>
              </a:lnSpc>
              <a:buNone/>
            </a:pPr>
            <a:r>
              <a:rPr lang="en-GB" sz="1200" kern="0" spc="27" dirty="0">
                <a:latin typeface="Source Sans Pro"/>
                <a:ea typeface="Source Sans Pro"/>
                <a:cs typeface="Source Sans Pro" pitchFamily="34" charset="-120"/>
              </a:rPr>
              <a:t>This step covers 1) initial application for major projects, 2) a high-level application review </a:t>
            </a:r>
            <a:r>
              <a:rPr lang="en-GB" sz="1200" i="1" kern="0" spc="27" dirty="0">
                <a:latin typeface="Source Sans Pro"/>
                <a:ea typeface="Source Sans Pro"/>
                <a:cs typeface="Source Sans Pro" pitchFamily="34" charset="-120"/>
              </a:rPr>
              <a:t>within </a:t>
            </a:r>
            <a:r>
              <a:rPr lang="en-GB" sz="1200" b="1" i="1" kern="0" spc="27" dirty="0">
                <a:latin typeface="Source Sans Pro"/>
                <a:ea typeface="Source Sans Pro"/>
                <a:cs typeface="Source Sans Pro" pitchFamily="34" charset="-120"/>
              </a:rPr>
              <a:t>30 </a:t>
            </a:r>
            <a:r>
              <a:rPr lang="en-GB" sz="1200" kern="0" spc="27" dirty="0">
                <a:latin typeface="Source Sans Pro"/>
                <a:ea typeface="Source Sans Pro"/>
                <a:cs typeface="Source Sans Pro" pitchFamily="34" charset="-120"/>
              </a:rPr>
              <a:t>working days (we may request more information), 3) feasibility studies (we will agree costs with you), 4) concept design by us </a:t>
            </a:r>
            <a:r>
              <a:rPr lang="en-GB" sz="1200" b="1" kern="0" spc="27" dirty="0">
                <a:latin typeface="Source Sans Pro"/>
                <a:ea typeface="Source Sans Pro"/>
                <a:cs typeface="Source Sans Pro" pitchFamily="34" charset="-120"/>
              </a:rPr>
              <a:t>or</a:t>
            </a:r>
            <a:r>
              <a:rPr lang="en-GB" sz="1200" kern="0" spc="27" dirty="0">
                <a:latin typeface="Source Sans Pro"/>
                <a:ea typeface="Source Sans Pro"/>
                <a:cs typeface="Source Sans Pro" pitchFamily="34" charset="-120"/>
              </a:rPr>
              <a:t> an approved designer (that tells you your capital costs).</a:t>
            </a:r>
          </a:p>
          <a:p>
            <a:pPr algn="l">
              <a:lnSpc>
                <a:spcPts val="1782"/>
              </a:lnSpc>
              <a:buNone/>
            </a:pPr>
            <a:r>
              <a:rPr lang="en-GB" sz="1200" kern="0" spc="27" dirty="0">
                <a:latin typeface="Source Sans Pro" pitchFamily="34" charset="0"/>
                <a:ea typeface="Source Sans Pro" pitchFamily="34" charset="-122"/>
              </a:rPr>
              <a:t>Some projects may need other steps e.g., consent status, easement or Transpower conditions advised.</a:t>
            </a:r>
            <a:endParaRPr lang="en-US" sz="1200" kern="0" spc="27" dirty="0">
              <a:latin typeface="Source Sans Pro" pitchFamily="34" charset="0"/>
              <a:ea typeface="Source Sans Pro" pitchFamily="34" charset="-122"/>
              <a:cs typeface="Source Sans Pro" pitchFamily="34" charset="-120"/>
            </a:endParaRPr>
          </a:p>
        </p:txBody>
      </p:sp>
      <p:sp>
        <p:nvSpPr>
          <p:cNvPr id="11" name="Object 10">
            <a:extLst>
              <a:ext uri="{FF2B5EF4-FFF2-40B4-BE49-F238E27FC236}">
                <a16:creationId xmlns:a16="http://schemas.microsoft.com/office/drawing/2014/main" id="{68AAFC28-5904-A403-61CC-F2BD6A1411B0}"/>
              </a:ext>
            </a:extLst>
          </p:cNvPr>
          <p:cNvSpPr/>
          <p:nvPr/>
        </p:nvSpPr>
        <p:spPr>
          <a:xfrm>
            <a:off x="4962711" y="1774380"/>
            <a:ext cx="2081012" cy="2261622"/>
          </a:xfrm>
          <a:prstGeom prst="rect">
            <a:avLst/>
          </a:prstGeom>
          <a:noFill/>
        </p:spPr>
        <p:txBody>
          <a:bodyPr wrap="square" lIns="0" tIns="0" rIns="0" bIns="0" rtlCol="0" anchor="t"/>
          <a:lstStyle/>
          <a:p>
            <a:pPr algn="l">
              <a:lnSpc>
                <a:spcPts val="1782"/>
              </a:lnSpc>
              <a:buNone/>
            </a:pPr>
            <a:r>
              <a:rPr lang="en-US" sz="1200" kern="0" spc="27" dirty="0">
                <a:latin typeface="Source Sans Pro" pitchFamily="34" charset="0"/>
                <a:ea typeface="Source Sans Pro" pitchFamily="34" charset="-122"/>
                <a:cs typeface="Source Sans Pro" pitchFamily="34" charset="-120"/>
              </a:rPr>
              <a:t>We work with </a:t>
            </a:r>
            <a:r>
              <a:rPr lang="en-US" sz="1200" i="1" kern="0" spc="27" dirty="0">
                <a:latin typeface="Source Sans Pro" pitchFamily="34" charset="0"/>
                <a:ea typeface="Source Sans Pro" pitchFamily="34" charset="-122"/>
                <a:cs typeface="Source Sans Pro" pitchFamily="34" charset="-120"/>
              </a:rPr>
              <a:t>relevant parties </a:t>
            </a:r>
            <a:r>
              <a:rPr lang="en-US" sz="1200" kern="0" spc="27" dirty="0">
                <a:latin typeface="Source Sans Pro" pitchFamily="34" charset="0"/>
                <a:ea typeface="Source Sans Pro" pitchFamily="34" charset="-122"/>
                <a:cs typeface="Source Sans Pro" pitchFamily="34" charset="-120"/>
              </a:rPr>
              <a:t>to design the solution for your needs. </a:t>
            </a:r>
            <a:r>
              <a:rPr lang="en-GB" sz="1200" kern="0" spc="27" dirty="0">
                <a:latin typeface="Source Sans Pro" pitchFamily="34" charset="0"/>
                <a:ea typeface="Source Sans Pro" pitchFamily="34" charset="-122"/>
              </a:rPr>
              <a:t>This step covers 1) an agreement / network approval and customer terms acceptance to proceed for standard projects, 2) an initial agreement / approval to proceed for complex projects subject to more work, 3) detailed studies/ design (with costs), interim/ final application, network application approval and network quote/ customer acceptance for complex projects, 4) connection and works agreement, 5) payment and 6) final capacity reserved. </a:t>
            </a:r>
          </a:p>
          <a:p>
            <a:pPr algn="l">
              <a:lnSpc>
                <a:spcPts val="1782"/>
              </a:lnSpc>
              <a:buNone/>
            </a:pPr>
            <a:r>
              <a:rPr lang="en-GB" sz="1200" kern="0" spc="27" dirty="0">
                <a:latin typeface="Source Sans Pro" pitchFamily="34" charset="0"/>
                <a:ea typeface="Source Sans Pro" pitchFamily="34" charset="-122"/>
              </a:rPr>
              <a:t>Interim application to approval is within</a:t>
            </a:r>
            <a:r>
              <a:rPr lang="en-GB" sz="1200" i="1" kern="0" spc="27" dirty="0">
                <a:latin typeface="Source Sans Pro" pitchFamily="34" charset="0"/>
                <a:ea typeface="Source Sans Pro" pitchFamily="34" charset="-122"/>
              </a:rPr>
              <a:t> 90</a:t>
            </a:r>
            <a:r>
              <a:rPr lang="en-GB" sz="1200" b="1" i="1" kern="0" spc="27" dirty="0">
                <a:latin typeface="Source Sans Pro" pitchFamily="34" charset="0"/>
                <a:ea typeface="Source Sans Pro" pitchFamily="34" charset="-122"/>
              </a:rPr>
              <a:t> </a:t>
            </a:r>
            <a:r>
              <a:rPr lang="en-GB" sz="1200" kern="0" spc="27" dirty="0">
                <a:latin typeface="Source Sans Pro" pitchFamily="34" charset="0"/>
                <a:ea typeface="Source Sans Pro" pitchFamily="34" charset="-122"/>
              </a:rPr>
              <a:t>working days.</a:t>
            </a:r>
            <a:endParaRPr lang="en-US" sz="1200" dirty="0"/>
          </a:p>
        </p:txBody>
      </p:sp>
      <p:sp>
        <p:nvSpPr>
          <p:cNvPr id="14" name="Object 13">
            <a:extLst>
              <a:ext uri="{FF2B5EF4-FFF2-40B4-BE49-F238E27FC236}">
                <a16:creationId xmlns:a16="http://schemas.microsoft.com/office/drawing/2014/main" id="{2D20E015-7A39-76E3-5D8D-6F3EB5755571}"/>
              </a:ext>
            </a:extLst>
          </p:cNvPr>
          <p:cNvSpPr/>
          <p:nvPr/>
        </p:nvSpPr>
        <p:spPr>
          <a:xfrm>
            <a:off x="7150376" y="1774380"/>
            <a:ext cx="2081012" cy="5025164"/>
          </a:xfrm>
          <a:prstGeom prst="rect">
            <a:avLst/>
          </a:prstGeom>
          <a:solidFill>
            <a:schemeClr val="bg1">
              <a:lumMod val="75000"/>
            </a:schemeClr>
          </a:solidFill>
        </p:spPr>
        <p:txBody>
          <a:bodyPr wrap="square" lIns="0" tIns="0" rIns="0" bIns="0" rtlCol="0" anchor="t"/>
          <a:lstStyle/>
          <a:p>
            <a:pPr algn="l">
              <a:lnSpc>
                <a:spcPts val="1782"/>
              </a:lnSpc>
              <a:buNone/>
            </a:pPr>
            <a:r>
              <a:rPr lang="en-US" sz="1200" kern="0" spc="27" dirty="0">
                <a:latin typeface="Source Sans Pro" pitchFamily="34" charset="0"/>
                <a:ea typeface="Source Sans Pro" pitchFamily="34" charset="-122"/>
                <a:cs typeface="Source Sans Pro" pitchFamily="34" charset="-120"/>
              </a:rPr>
              <a:t>The service </a:t>
            </a:r>
            <a:r>
              <a:rPr lang="en-US" sz="1200" kern="0" spc="27">
                <a:latin typeface="Source Sans Pro" pitchFamily="34" charset="0"/>
                <a:ea typeface="Source Sans Pro" pitchFamily="34" charset="-122"/>
                <a:cs typeface="Source Sans Pro" pitchFamily="34" charset="-120"/>
              </a:rPr>
              <a:t>provider (</a:t>
            </a:r>
            <a:r>
              <a:rPr lang="en-US" sz="1200" i="1" kern="0" spc="27">
                <a:latin typeface="Source Sans Pro" pitchFamily="34" charset="0"/>
                <a:ea typeface="Source Sans Pro" pitchFamily="34" charset="-122"/>
                <a:cs typeface="Source Sans Pro" pitchFamily="34" charset="-120"/>
              </a:rPr>
              <a:t> </a:t>
            </a:r>
            <a:r>
              <a:rPr lang="en-US" sz="1200" i="1" kern="0" spc="27" dirty="0">
                <a:latin typeface="Source Sans Pro" pitchFamily="34" charset="0"/>
                <a:ea typeface="Source Sans Pro" pitchFamily="34" charset="-122"/>
                <a:cs typeface="Source Sans Pro" pitchFamily="34" charset="-120"/>
              </a:rPr>
              <a:t>BEL staff member</a:t>
            </a:r>
            <a:r>
              <a:rPr lang="en-US" sz="1200" kern="0" spc="27" dirty="0">
                <a:latin typeface="Source Sans Pro" pitchFamily="34" charset="0"/>
                <a:ea typeface="Source Sans Pro" pitchFamily="34" charset="-122"/>
                <a:cs typeface="Source Sans Pro" pitchFamily="34" charset="-120"/>
              </a:rPr>
              <a:t>) will, where applicable, build, test and liven any agreed new network assets.</a:t>
            </a:r>
          </a:p>
          <a:p>
            <a:pPr algn="l">
              <a:lnSpc>
                <a:spcPts val="1782"/>
              </a:lnSpc>
              <a:buNone/>
            </a:pPr>
            <a:r>
              <a:rPr lang="en-US" sz="1200" kern="0" spc="27" dirty="0">
                <a:latin typeface="Source Sans Pro" pitchFamily="34" charset="0"/>
                <a:ea typeface="Source Sans Pro" pitchFamily="34" charset="-122"/>
              </a:rPr>
              <a:t>In parallel, your approved contractor will complete the service connection works you will contract with them and pay for.</a:t>
            </a:r>
            <a:endParaRPr lang="en-US" sz="1200" dirty="0"/>
          </a:p>
        </p:txBody>
      </p:sp>
      <p:sp>
        <p:nvSpPr>
          <p:cNvPr id="17" name="Object 16">
            <a:extLst>
              <a:ext uri="{FF2B5EF4-FFF2-40B4-BE49-F238E27FC236}">
                <a16:creationId xmlns:a16="http://schemas.microsoft.com/office/drawing/2014/main" id="{22656F68-153B-8068-A598-A4876E78B80A}"/>
              </a:ext>
            </a:extLst>
          </p:cNvPr>
          <p:cNvSpPr/>
          <p:nvPr/>
        </p:nvSpPr>
        <p:spPr>
          <a:xfrm>
            <a:off x="9359624" y="1774380"/>
            <a:ext cx="2081012" cy="2035460"/>
          </a:xfrm>
          <a:prstGeom prst="rect">
            <a:avLst/>
          </a:prstGeom>
          <a:noFill/>
        </p:spPr>
        <p:txBody>
          <a:bodyPr wrap="square" lIns="0" tIns="0" rIns="0" bIns="0" rtlCol="0" anchor="t"/>
          <a:lstStyle/>
          <a:p>
            <a:pPr>
              <a:lnSpc>
                <a:spcPts val="1782"/>
              </a:lnSpc>
            </a:pPr>
            <a:r>
              <a:rPr lang="en-US" sz="1200" kern="0" spc="27" dirty="0">
                <a:latin typeface="Source Sans Pro"/>
                <a:ea typeface="Source Sans Pro"/>
                <a:cs typeface="Source Sans Pro" pitchFamily="34" charset="-120"/>
              </a:rPr>
              <a:t>When the connection is ready, your approved contractor can progress connection work including an </a:t>
            </a:r>
            <a:r>
              <a:rPr lang="en-US" sz="1200" kern="0" spc="27" dirty="0" err="1">
                <a:latin typeface="Source Sans Pro"/>
                <a:ea typeface="Source Sans Pro"/>
                <a:cs typeface="Source Sans Pro" pitchFamily="34" charset="-120"/>
              </a:rPr>
              <a:t>authorised</a:t>
            </a:r>
            <a:r>
              <a:rPr lang="en-US" sz="1200" kern="0" spc="27" dirty="0">
                <a:latin typeface="Source Sans Pro"/>
                <a:ea typeface="Source Sans Pro"/>
                <a:cs typeface="Source Sans Pro" pitchFamily="34" charset="-120"/>
              </a:rPr>
              <a:t> inspector and metering (with your retailer). </a:t>
            </a:r>
          </a:p>
          <a:p>
            <a:pPr algn="l">
              <a:lnSpc>
                <a:spcPts val="1782"/>
              </a:lnSpc>
              <a:buNone/>
            </a:pPr>
            <a:r>
              <a:rPr lang="en-US" sz="1200" kern="0" spc="27" dirty="0">
                <a:latin typeface="Source Sans Pro"/>
                <a:ea typeface="Source Sans Pro"/>
                <a:cs typeface="Source Sans Pro" pitchFamily="34" charset="-120"/>
              </a:rPr>
              <a:t>Complex connections may require specific commissioning steps and/or testing.</a:t>
            </a:r>
          </a:p>
          <a:p>
            <a:pPr>
              <a:lnSpc>
                <a:spcPts val="1782"/>
              </a:lnSpc>
            </a:pPr>
            <a:r>
              <a:rPr lang="en-US" sz="1200" kern="0" spc="27" dirty="0">
                <a:latin typeface="Source Sans Pro" pitchFamily="34" charset="0"/>
                <a:ea typeface="Source Sans Pro" pitchFamily="34" charset="-122"/>
              </a:rPr>
              <a:t>Documentation may be required to </a:t>
            </a:r>
            <a:r>
              <a:rPr lang="en-US" sz="1200" kern="0" spc="27" dirty="0" err="1">
                <a:latin typeface="Source Sans Pro" pitchFamily="34" charset="0"/>
                <a:ea typeface="Source Sans Pro" pitchFamily="34" charset="-122"/>
              </a:rPr>
              <a:t>finalise</a:t>
            </a:r>
            <a:r>
              <a:rPr lang="en-US" sz="1200" kern="0" spc="27" dirty="0">
                <a:latin typeface="Source Sans Pro" pitchFamily="34" charset="0"/>
                <a:ea typeface="Source Sans Pro" pitchFamily="34" charset="-122"/>
              </a:rPr>
              <a:t> e.g., as-built designs, easements, engineers sign-off, certificate of compliance.</a:t>
            </a:r>
          </a:p>
          <a:p>
            <a:pPr>
              <a:lnSpc>
                <a:spcPts val="1782"/>
              </a:lnSpc>
            </a:pPr>
            <a:r>
              <a:rPr lang="en-US" sz="1200" kern="0" spc="27" dirty="0">
                <a:latin typeface="Source Sans Pro" pitchFamily="34" charset="0"/>
                <a:ea typeface="Source Sans Pro" pitchFamily="34" charset="-122"/>
              </a:rPr>
              <a:t>Our guides / team or your service provider will inform you about these.</a:t>
            </a:r>
          </a:p>
          <a:p>
            <a:pPr algn="l">
              <a:lnSpc>
                <a:spcPts val="1782"/>
              </a:lnSpc>
              <a:buNone/>
            </a:pPr>
            <a:endParaRPr lang="en-US" sz="1200" dirty="0"/>
          </a:p>
        </p:txBody>
      </p:sp>
      <p:sp>
        <p:nvSpPr>
          <p:cNvPr id="18" name="Object 4">
            <a:extLst>
              <a:ext uri="{FF2B5EF4-FFF2-40B4-BE49-F238E27FC236}">
                <a16:creationId xmlns:a16="http://schemas.microsoft.com/office/drawing/2014/main" id="{BB08F26C-1C84-DE0A-2D62-C21DCD2F9A8A}"/>
              </a:ext>
            </a:extLst>
          </p:cNvPr>
          <p:cNvSpPr/>
          <p:nvPr/>
        </p:nvSpPr>
        <p:spPr>
          <a:xfrm>
            <a:off x="53569" y="510742"/>
            <a:ext cx="1050650" cy="270134"/>
          </a:xfrm>
          <a:prstGeom prst="rect">
            <a:avLst/>
          </a:prstGeom>
          <a:noFill/>
        </p:spPr>
        <p:txBody>
          <a:bodyPr wrap="square" lIns="0" tIns="0" rIns="0" bIns="0" rtlCol="0" anchor="t"/>
          <a:lstStyle/>
          <a:p>
            <a:pPr>
              <a:lnSpc>
                <a:spcPts val="1782"/>
              </a:lnSpc>
              <a:buNone/>
            </a:pPr>
            <a:r>
              <a:rPr lang="en-US" sz="1350" b="1" kern="0" spc="27">
                <a:solidFill>
                  <a:srgbClr val="466AAD"/>
                </a:solidFill>
                <a:latin typeface="Source Sans Pro" pitchFamily="34" charset="0"/>
                <a:ea typeface="Source Sans Pro" pitchFamily="34" charset="-122"/>
                <a:cs typeface="Source Sans Pro" pitchFamily="34" charset="-120"/>
              </a:rPr>
              <a:t>Level</a:t>
            </a:r>
            <a:endParaRPr lang="en-US" sz="1350" kern="0" spc="27">
              <a:solidFill>
                <a:srgbClr val="466AAD"/>
              </a:solidFill>
              <a:latin typeface="Source Sans Pro" pitchFamily="34" charset="0"/>
              <a:ea typeface="Source Sans Pro" pitchFamily="34" charset="-122"/>
            </a:endParaRPr>
          </a:p>
        </p:txBody>
      </p:sp>
      <p:sp>
        <p:nvSpPr>
          <p:cNvPr id="19" name="Object 4">
            <a:extLst>
              <a:ext uri="{FF2B5EF4-FFF2-40B4-BE49-F238E27FC236}">
                <a16:creationId xmlns:a16="http://schemas.microsoft.com/office/drawing/2014/main" id="{2A0F7247-1F0F-AE62-C918-772E846E1B5F}"/>
              </a:ext>
            </a:extLst>
          </p:cNvPr>
          <p:cNvSpPr/>
          <p:nvPr/>
        </p:nvSpPr>
        <p:spPr>
          <a:xfrm>
            <a:off x="173291" y="1115754"/>
            <a:ext cx="1050650" cy="270134"/>
          </a:xfrm>
          <a:prstGeom prst="rect">
            <a:avLst/>
          </a:prstGeom>
          <a:noFill/>
        </p:spPr>
        <p:txBody>
          <a:bodyPr wrap="square" lIns="0" tIns="0" rIns="0" bIns="0" rtlCol="0" anchor="t"/>
          <a:lstStyle/>
          <a:p>
            <a:pPr>
              <a:lnSpc>
                <a:spcPts val="1782"/>
              </a:lnSpc>
              <a:buNone/>
            </a:pPr>
            <a:r>
              <a:rPr lang="en-US" sz="1350" b="1" kern="0" spc="27">
                <a:solidFill>
                  <a:srgbClr val="466AAD"/>
                </a:solidFill>
                <a:latin typeface="Source Sans Pro" pitchFamily="34" charset="0"/>
                <a:ea typeface="Source Sans Pro" pitchFamily="34" charset="-122"/>
                <a:cs typeface="Source Sans Pro" pitchFamily="34" charset="-120"/>
              </a:rPr>
              <a:t>1</a:t>
            </a:r>
            <a:endParaRPr lang="en-US" sz="1350" kern="0" spc="27">
              <a:solidFill>
                <a:srgbClr val="466AAD"/>
              </a:solidFill>
              <a:latin typeface="Source Sans Pro" pitchFamily="34" charset="0"/>
              <a:ea typeface="Source Sans Pro" pitchFamily="34" charset="-122"/>
            </a:endParaRPr>
          </a:p>
        </p:txBody>
      </p:sp>
      <p:sp>
        <p:nvSpPr>
          <p:cNvPr id="20" name="Object 4">
            <a:extLst>
              <a:ext uri="{FF2B5EF4-FFF2-40B4-BE49-F238E27FC236}">
                <a16:creationId xmlns:a16="http://schemas.microsoft.com/office/drawing/2014/main" id="{3CFE7DA7-B7A7-C527-6451-099B0EEA70ED}"/>
              </a:ext>
            </a:extLst>
          </p:cNvPr>
          <p:cNvSpPr/>
          <p:nvPr/>
        </p:nvSpPr>
        <p:spPr>
          <a:xfrm>
            <a:off x="196065" y="2138875"/>
            <a:ext cx="1050650" cy="270134"/>
          </a:xfrm>
          <a:prstGeom prst="rect">
            <a:avLst/>
          </a:prstGeom>
          <a:noFill/>
        </p:spPr>
        <p:txBody>
          <a:bodyPr wrap="square" lIns="0" tIns="0" rIns="0" bIns="0" rtlCol="0" anchor="t"/>
          <a:lstStyle/>
          <a:p>
            <a:pPr>
              <a:lnSpc>
                <a:spcPts val="1782"/>
              </a:lnSpc>
              <a:buNone/>
            </a:pPr>
            <a:r>
              <a:rPr lang="en-US" sz="1350" b="1" kern="0" spc="27">
                <a:solidFill>
                  <a:srgbClr val="466AAD"/>
                </a:solidFill>
                <a:latin typeface="Source Sans Pro" pitchFamily="34" charset="0"/>
                <a:ea typeface="Source Sans Pro" pitchFamily="34" charset="-122"/>
              </a:rPr>
              <a:t>3</a:t>
            </a:r>
          </a:p>
        </p:txBody>
      </p:sp>
      <p:pic>
        <p:nvPicPr>
          <p:cNvPr id="3" name="Object 2">
            <a:extLst>
              <a:ext uri="{FF2B5EF4-FFF2-40B4-BE49-F238E27FC236}">
                <a16:creationId xmlns:a16="http://schemas.microsoft.com/office/drawing/2014/main" id="{2486B3C7-E272-5F11-0160-AC146BB15B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3562" y="780876"/>
            <a:ext cx="2409223" cy="925960"/>
          </a:xfrm>
          <a:prstGeom prst="rect">
            <a:avLst/>
          </a:prstGeom>
        </p:spPr>
      </p:pic>
      <p:sp>
        <p:nvSpPr>
          <p:cNvPr id="4" name="Object 3">
            <a:extLst>
              <a:ext uri="{FF2B5EF4-FFF2-40B4-BE49-F238E27FC236}">
                <a16:creationId xmlns:a16="http://schemas.microsoft.com/office/drawing/2014/main" id="{957B2879-86CF-4888-2CEB-A3B06E2628B7}"/>
              </a:ext>
            </a:extLst>
          </p:cNvPr>
          <p:cNvSpPr/>
          <p:nvPr/>
        </p:nvSpPr>
        <p:spPr>
          <a:xfrm>
            <a:off x="570705" y="1123969"/>
            <a:ext cx="1906428" cy="244166"/>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Enquire &amp; Discuss</a:t>
            </a:r>
            <a:endParaRPr lang="en-US" dirty="0"/>
          </a:p>
        </p:txBody>
      </p:sp>
      <p:pic>
        <p:nvPicPr>
          <p:cNvPr id="6" name="Object 5">
            <a:extLst>
              <a:ext uri="{FF2B5EF4-FFF2-40B4-BE49-F238E27FC236}">
                <a16:creationId xmlns:a16="http://schemas.microsoft.com/office/drawing/2014/main" id="{E7D0A22A-2C97-0F80-5A6D-3E543531B8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722810" y="780876"/>
            <a:ext cx="2409223" cy="925960"/>
          </a:xfrm>
          <a:prstGeom prst="rect">
            <a:avLst/>
          </a:prstGeom>
        </p:spPr>
      </p:pic>
      <p:sp>
        <p:nvSpPr>
          <p:cNvPr id="7" name="Object 6">
            <a:extLst>
              <a:ext uri="{FF2B5EF4-FFF2-40B4-BE49-F238E27FC236}">
                <a16:creationId xmlns:a16="http://schemas.microsoft.com/office/drawing/2014/main" id="{79DA6AE9-3287-FD60-89F5-0877257DA394}"/>
              </a:ext>
            </a:extLst>
          </p:cNvPr>
          <p:cNvSpPr/>
          <p:nvPr/>
        </p:nvSpPr>
        <p:spPr>
          <a:xfrm>
            <a:off x="3079916" y="1123969"/>
            <a:ext cx="1592182" cy="244166"/>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Apply &amp; Explore</a:t>
            </a:r>
            <a:endParaRPr lang="en-US" dirty="0"/>
          </a:p>
        </p:txBody>
      </p:sp>
      <p:pic>
        <p:nvPicPr>
          <p:cNvPr id="9" name="Object 8">
            <a:extLst>
              <a:ext uri="{FF2B5EF4-FFF2-40B4-BE49-F238E27FC236}">
                <a16:creationId xmlns:a16="http://schemas.microsoft.com/office/drawing/2014/main" id="{D18A55EF-A6AD-97D7-2C54-4A07FE93DF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32057" y="780876"/>
            <a:ext cx="2409223" cy="925960"/>
          </a:xfrm>
          <a:prstGeom prst="rect">
            <a:avLst/>
          </a:prstGeom>
        </p:spPr>
      </p:pic>
      <p:sp>
        <p:nvSpPr>
          <p:cNvPr id="10" name="Object 9">
            <a:extLst>
              <a:ext uri="{FF2B5EF4-FFF2-40B4-BE49-F238E27FC236}">
                <a16:creationId xmlns:a16="http://schemas.microsoft.com/office/drawing/2014/main" id="{286DA137-BBB5-3261-90F5-C7CDCA82BB5E}"/>
              </a:ext>
            </a:extLst>
          </p:cNvPr>
          <p:cNvSpPr/>
          <p:nvPr/>
        </p:nvSpPr>
        <p:spPr>
          <a:xfrm>
            <a:off x="5289163" y="1123968"/>
            <a:ext cx="1592182" cy="369299"/>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Design &amp; Approve</a:t>
            </a:r>
            <a:endParaRPr lang="en-US" dirty="0"/>
          </a:p>
        </p:txBody>
      </p:sp>
      <p:pic>
        <p:nvPicPr>
          <p:cNvPr id="12" name="Object 11">
            <a:extLst>
              <a:ext uri="{FF2B5EF4-FFF2-40B4-BE49-F238E27FC236}">
                <a16:creationId xmlns:a16="http://schemas.microsoft.com/office/drawing/2014/main" id="{0F96AF12-5CB0-FEE1-6496-DB0A47F153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41305" y="780876"/>
            <a:ext cx="2399700" cy="925960"/>
          </a:xfrm>
          <a:prstGeom prst="rect">
            <a:avLst/>
          </a:prstGeom>
        </p:spPr>
      </p:pic>
      <p:sp>
        <p:nvSpPr>
          <p:cNvPr id="13" name="Object 12">
            <a:extLst>
              <a:ext uri="{FF2B5EF4-FFF2-40B4-BE49-F238E27FC236}">
                <a16:creationId xmlns:a16="http://schemas.microsoft.com/office/drawing/2014/main" id="{9741BF4D-31B6-929C-C288-E2C0F6FE63A6}"/>
              </a:ext>
            </a:extLst>
          </p:cNvPr>
          <p:cNvSpPr/>
          <p:nvPr/>
        </p:nvSpPr>
        <p:spPr>
          <a:xfrm>
            <a:off x="7498411" y="1123969"/>
            <a:ext cx="1592182" cy="244166"/>
          </a:xfrm>
          <a:prstGeom prst="rect">
            <a:avLst/>
          </a:prstGeom>
          <a:noFill/>
        </p:spPr>
        <p:txBody>
          <a:bodyPr wrap="square" lIns="0" tIns="0" rIns="0" bIns="0" rtlCol="0" anchor="t"/>
          <a:lstStyle/>
          <a:p>
            <a:pPr algn="ctr">
              <a:lnSpc>
                <a:spcPts val="1925"/>
              </a:lnSpc>
              <a:buNone/>
            </a:pPr>
            <a:r>
              <a:rPr lang="en-US" sz="1600" kern="0" spc="32" dirty="0">
                <a:solidFill>
                  <a:srgbClr val="FFFFFF">
                    <a:alpha val="90000"/>
                  </a:srgbClr>
                </a:solidFill>
                <a:latin typeface="Source Sans Pro"/>
                <a:ea typeface="Source Sans Pro"/>
                <a:cs typeface="Arial"/>
              </a:rPr>
              <a:t>Deliver &amp; Build</a:t>
            </a:r>
            <a:endParaRPr lang="en-US" sz="1600" dirty="0">
              <a:latin typeface="Source Sans Pro"/>
              <a:ea typeface="Source Sans Pro"/>
            </a:endParaRPr>
          </a:p>
        </p:txBody>
      </p:sp>
      <p:pic>
        <p:nvPicPr>
          <p:cNvPr id="15" name="Object 14">
            <a:extLst>
              <a:ext uri="{FF2B5EF4-FFF2-40B4-BE49-F238E27FC236}">
                <a16:creationId xmlns:a16="http://schemas.microsoft.com/office/drawing/2014/main" id="{DD0B5235-8B52-E67B-761C-14FB35E469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50553" y="780876"/>
            <a:ext cx="2399700" cy="925960"/>
          </a:xfrm>
          <a:prstGeom prst="rect">
            <a:avLst/>
          </a:prstGeom>
        </p:spPr>
      </p:pic>
      <p:sp>
        <p:nvSpPr>
          <p:cNvPr id="16" name="Object 15">
            <a:extLst>
              <a:ext uri="{FF2B5EF4-FFF2-40B4-BE49-F238E27FC236}">
                <a16:creationId xmlns:a16="http://schemas.microsoft.com/office/drawing/2014/main" id="{7CFFF63B-FF1B-EDAC-BA31-699AFE4CD4AF}"/>
              </a:ext>
            </a:extLst>
          </p:cNvPr>
          <p:cNvSpPr/>
          <p:nvPr/>
        </p:nvSpPr>
        <p:spPr>
          <a:xfrm>
            <a:off x="9707657" y="1123968"/>
            <a:ext cx="1895193" cy="369300"/>
          </a:xfrm>
          <a:prstGeom prst="rect">
            <a:avLst/>
          </a:prstGeom>
          <a:noFill/>
        </p:spPr>
        <p:txBody>
          <a:bodyPr wrap="square" lIns="0" tIns="0" rIns="0" bIns="0" rtlCol="0" anchor="t"/>
          <a:lstStyle/>
          <a:p>
            <a:pPr algn="ctr">
              <a:lnSpc>
                <a:spcPts val="1925"/>
              </a:lnSpc>
              <a:buNone/>
            </a:pPr>
            <a:r>
              <a:rPr lang="en-US" sz="1620" kern="0" spc="32" dirty="0">
                <a:solidFill>
                  <a:srgbClr val="FFFFFF">
                    <a:alpha val="90000"/>
                  </a:srgbClr>
                </a:solidFill>
                <a:latin typeface="Source Sans Pro" pitchFamily="34" charset="0"/>
                <a:ea typeface="Source Sans Pro" pitchFamily="34" charset="-122"/>
                <a:cs typeface="Arial"/>
              </a:rPr>
              <a:t>Connect &amp; Complete</a:t>
            </a:r>
            <a:endParaRPr lang="en-US" dirty="0"/>
          </a:p>
        </p:txBody>
      </p:sp>
      <p:sp>
        <p:nvSpPr>
          <p:cNvPr id="23" name="Rectangle 22">
            <a:extLst>
              <a:ext uri="{FF2B5EF4-FFF2-40B4-BE49-F238E27FC236}">
                <a16:creationId xmlns:a16="http://schemas.microsoft.com/office/drawing/2014/main" id="{8E0BD7CE-A3CC-5849-882B-2D5F9EE94144}"/>
              </a:ext>
            </a:extLst>
          </p:cNvPr>
          <p:cNvSpPr/>
          <p:nvPr/>
        </p:nvSpPr>
        <p:spPr>
          <a:xfrm>
            <a:off x="11528277" y="6392254"/>
            <a:ext cx="232590" cy="2307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NZ" sz="1350" kern="0" spc="27" dirty="0">
                <a:solidFill>
                  <a:srgbClr val="000000">
                    <a:alpha val="80000"/>
                  </a:srgbClr>
                </a:solidFill>
                <a:latin typeface="Source Sans Pro" pitchFamily="34" charset="0"/>
                <a:ea typeface="Source Sans Pro" pitchFamily="34" charset="-122"/>
              </a:rPr>
              <a:t>4</a:t>
            </a:r>
          </a:p>
        </p:txBody>
      </p:sp>
    </p:spTree>
    <p:extLst>
      <p:ext uri="{BB962C8B-B14F-4D97-AF65-F5344CB8AC3E}">
        <p14:creationId xmlns:p14="http://schemas.microsoft.com/office/powerpoint/2010/main" val="758545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169</TotalTime>
  <Words>1069</Words>
  <Application>Microsoft Office PowerPoint</Application>
  <PresentationFormat>Widescreen</PresentationFormat>
  <Paragraphs>90</Paragraphs>
  <Slides>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Aptos</vt:lpstr>
      <vt:lpstr>Aptos Display</vt:lpstr>
      <vt:lpstr>Arial</vt:lpstr>
      <vt:lpstr>Bebas Neue</vt:lpstr>
      <vt:lpstr>Source Sans Pro</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Guiseppe Scanlon</dc:creator>
  <cp:lastModifiedBy>Shaun du Plessis</cp:lastModifiedBy>
  <cp:revision>8</cp:revision>
  <dcterms:created xsi:type="dcterms:W3CDTF">2025-08-25T04:05:43Z</dcterms:created>
  <dcterms:modified xsi:type="dcterms:W3CDTF">2025-10-14T00:23:32Z</dcterms:modified>
</cp:coreProperties>
</file>