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7.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6"/>
  </p:notesMasterIdLst>
  <p:sldIdLst>
    <p:sldId id="280" r:id="rId2"/>
    <p:sldId id="281" r:id="rId3"/>
    <p:sldId id="282" r:id="rId4"/>
    <p:sldId id="283" r:id="rId5"/>
    <p:sldId id="284" r:id="rId6"/>
    <p:sldId id="285" r:id="rId7"/>
    <p:sldId id="286" r:id="rId8"/>
    <p:sldId id="287" r:id="rId9"/>
    <p:sldId id="288" r:id="rId10"/>
    <p:sldId id="289" r:id="rId11"/>
    <p:sldId id="290" r:id="rId12"/>
    <p:sldId id="291" r:id="rId13"/>
    <p:sldId id="268" r:id="rId14"/>
    <p:sldId id="292" r:id="rId15"/>
    <p:sldId id="293" r:id="rId16"/>
    <p:sldId id="294" r:id="rId17"/>
    <p:sldId id="295" r:id="rId18"/>
    <p:sldId id="296" r:id="rId19"/>
    <p:sldId id="297" r:id="rId20"/>
    <p:sldId id="298" r:id="rId21"/>
    <p:sldId id="299" r:id="rId22"/>
    <p:sldId id="300" r:id="rId23"/>
    <p:sldId id="301" r:id="rId24"/>
    <p:sldId id="30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F61024-7DD7-42BB-BCC0-451CD883C5B6}" v="37" dt="2025-06-25T20:47:12.126"/>
    <p1510:client id="{BBC80BD5-62C3-C126-F9BE-8A5C4673731D}" v="1" dt="2025-06-25T03:50:20.977"/>
    <p1510:client id="{F520B232-066C-4A26-8753-80906082FFEC}" v="24" dt="2025-06-25T23:58:38.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108"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B988DE-994E-4032-B672-B0DE4B9626E9}"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D9F32B89-166F-4837-B2CB-0FA9B2D20086}">
      <dgm:prSet/>
      <dgm:spPr/>
      <dgm:t>
        <a:bodyPr/>
        <a:lstStyle/>
        <a:p>
          <a:r>
            <a:rPr lang="en-NZ" b="0" i="0" baseline="0" noProof="0"/>
            <a:t>Operate at voltages as high as 33,000 volts.</a:t>
          </a:r>
          <a:endParaRPr lang="en-NZ" noProof="0"/>
        </a:p>
      </dgm:t>
    </dgm:pt>
    <dgm:pt modelId="{B93AA7AA-5FB3-4FB8-99A2-7690380C02E3}" type="parTrans" cxnId="{AC3AF2F4-B156-45C7-AD31-EF258F556760}">
      <dgm:prSet/>
      <dgm:spPr/>
      <dgm:t>
        <a:bodyPr/>
        <a:lstStyle/>
        <a:p>
          <a:endParaRPr lang="en-US"/>
        </a:p>
      </dgm:t>
    </dgm:pt>
    <dgm:pt modelId="{0D4E8350-1476-4722-ACA3-4A5A66C4A280}" type="sibTrans" cxnId="{AC3AF2F4-B156-45C7-AD31-EF258F556760}">
      <dgm:prSet/>
      <dgm:spPr/>
      <dgm:t>
        <a:bodyPr/>
        <a:lstStyle/>
        <a:p>
          <a:endParaRPr lang="en-NZ" noProof="0"/>
        </a:p>
      </dgm:t>
    </dgm:pt>
    <dgm:pt modelId="{2A886ABA-EAEE-4698-A066-34C6BE40A741}">
      <dgm:prSet/>
      <dgm:spPr/>
      <dgm:t>
        <a:bodyPr/>
        <a:lstStyle/>
        <a:p>
          <a:r>
            <a:rPr lang="en-NZ" b="0" i="0" baseline="0" noProof="0"/>
            <a:t>Use an "air gap" to prevent electricity from discharging to the ground.</a:t>
          </a:r>
          <a:endParaRPr lang="en-NZ" noProof="0"/>
        </a:p>
      </dgm:t>
    </dgm:pt>
    <dgm:pt modelId="{B95EDA4F-0A9E-4897-A9E3-644474EC3110}" type="parTrans" cxnId="{FD69854B-B2C3-4A79-8F1D-C421823B7744}">
      <dgm:prSet/>
      <dgm:spPr/>
      <dgm:t>
        <a:bodyPr/>
        <a:lstStyle/>
        <a:p>
          <a:endParaRPr lang="en-US"/>
        </a:p>
      </dgm:t>
    </dgm:pt>
    <dgm:pt modelId="{EFD297D4-DC01-4319-BA7E-0D2FD6CDEB6A}" type="sibTrans" cxnId="{FD69854B-B2C3-4A79-8F1D-C421823B7744}">
      <dgm:prSet/>
      <dgm:spPr/>
      <dgm:t>
        <a:bodyPr/>
        <a:lstStyle/>
        <a:p>
          <a:endParaRPr lang="en-NZ" noProof="0"/>
        </a:p>
      </dgm:t>
    </dgm:pt>
    <dgm:pt modelId="{D7357574-C39D-480F-A7ED-B24E0684D4D4}">
      <dgm:prSet/>
      <dgm:spPr/>
      <dgm:t>
        <a:bodyPr/>
        <a:lstStyle/>
        <a:p>
          <a:r>
            <a:rPr lang="en-NZ" b="0" i="0" baseline="0" noProof="0"/>
            <a:t>Can create electrical arcs to nearby conductive objects.</a:t>
          </a:r>
          <a:endParaRPr lang="en-NZ" noProof="0"/>
        </a:p>
      </dgm:t>
    </dgm:pt>
    <dgm:pt modelId="{EAB3330A-AD67-40FE-A634-DDC0AABD04ED}" type="parTrans" cxnId="{271973F9-5C71-40FC-9EB7-9B69ACFBD657}">
      <dgm:prSet/>
      <dgm:spPr/>
      <dgm:t>
        <a:bodyPr/>
        <a:lstStyle/>
        <a:p>
          <a:endParaRPr lang="en-US"/>
        </a:p>
      </dgm:t>
    </dgm:pt>
    <dgm:pt modelId="{2197EE3C-60F2-4412-BFD2-925C7251B9C9}" type="sibTrans" cxnId="{271973F9-5C71-40FC-9EB7-9B69ACFBD657}">
      <dgm:prSet/>
      <dgm:spPr/>
      <dgm:t>
        <a:bodyPr/>
        <a:lstStyle/>
        <a:p>
          <a:endParaRPr lang="en-NZ" noProof="0"/>
        </a:p>
      </dgm:t>
    </dgm:pt>
    <dgm:pt modelId="{E9FFD21F-039A-47AC-95FD-878375C1AE62}">
      <dgm:prSet/>
      <dgm:spPr/>
      <dgm:t>
        <a:bodyPr/>
        <a:lstStyle/>
        <a:p>
          <a:r>
            <a:rPr lang="en-NZ" b="1" i="0" baseline="0" noProof="0"/>
            <a:t>Conductive materials such as the human body, tools, vehicles, and even trees can carry electricity.</a:t>
          </a:r>
          <a:endParaRPr lang="en-NZ" noProof="0"/>
        </a:p>
      </dgm:t>
    </dgm:pt>
    <dgm:pt modelId="{26F4E4BC-E8C2-4AD4-9CE7-F009C84C3B22}" type="parTrans" cxnId="{A3EF7E60-3B04-445D-B589-1AAFFC633FEA}">
      <dgm:prSet/>
      <dgm:spPr/>
      <dgm:t>
        <a:bodyPr/>
        <a:lstStyle/>
        <a:p>
          <a:endParaRPr lang="en-US"/>
        </a:p>
      </dgm:t>
    </dgm:pt>
    <dgm:pt modelId="{36F72ED2-E418-4F0C-9B96-FA5288FB5106}" type="sibTrans" cxnId="{A3EF7E60-3B04-445D-B589-1AAFFC633FEA}">
      <dgm:prSet/>
      <dgm:spPr/>
      <dgm:t>
        <a:bodyPr/>
        <a:lstStyle/>
        <a:p>
          <a:endParaRPr lang="en-NZ" noProof="0"/>
        </a:p>
      </dgm:t>
    </dgm:pt>
    <dgm:pt modelId="{ED2845D2-DCBD-43AD-A0E8-07961A6504E1}">
      <dgm:prSet/>
      <dgm:spPr/>
      <dgm:t>
        <a:bodyPr/>
        <a:lstStyle/>
        <a:p>
          <a:r>
            <a:rPr lang="en-NZ" b="0" i="0" baseline="0" noProof="0"/>
            <a:t>Higher voltages allow electricity to jump greater distances.</a:t>
          </a:r>
          <a:endParaRPr lang="en-NZ" noProof="0"/>
        </a:p>
      </dgm:t>
    </dgm:pt>
    <dgm:pt modelId="{BDB0C9F6-3860-40A5-86EE-5A2016F52E6C}" type="parTrans" cxnId="{865183F6-3BF8-4DBD-8E1A-D66E9C518257}">
      <dgm:prSet/>
      <dgm:spPr/>
      <dgm:t>
        <a:bodyPr/>
        <a:lstStyle/>
        <a:p>
          <a:endParaRPr lang="en-US"/>
        </a:p>
      </dgm:t>
    </dgm:pt>
    <dgm:pt modelId="{7F6AD4B3-4F64-486B-AF8C-8155E74D8E67}" type="sibTrans" cxnId="{865183F6-3BF8-4DBD-8E1A-D66E9C518257}">
      <dgm:prSet/>
      <dgm:spPr/>
      <dgm:t>
        <a:bodyPr/>
        <a:lstStyle/>
        <a:p>
          <a:endParaRPr lang="en-NZ" noProof="0"/>
        </a:p>
      </dgm:t>
    </dgm:pt>
    <dgm:pt modelId="{556B4D85-BD14-46C7-BA06-E3FC0A9879A2}">
      <dgm:prSet/>
      <dgm:spPr/>
      <dgm:t>
        <a:bodyPr/>
        <a:lstStyle/>
        <a:p>
          <a:r>
            <a:rPr lang="en-NZ" b="0" i="0" baseline="0" noProof="0"/>
            <a:t>Exposure to high-voltage current can result in </a:t>
          </a:r>
          <a:r>
            <a:rPr lang="en-NZ" b="0" i="0" u="sng" baseline="0" noProof="0"/>
            <a:t>severe burns and cardiac arrest</a:t>
          </a:r>
          <a:r>
            <a:rPr lang="en-NZ" b="0" i="0" baseline="0" noProof="0"/>
            <a:t>.</a:t>
          </a:r>
          <a:endParaRPr lang="en-NZ" noProof="0"/>
        </a:p>
      </dgm:t>
    </dgm:pt>
    <dgm:pt modelId="{B5599B19-4744-4E81-8D42-685DA0057200}" type="parTrans" cxnId="{A953419F-4E88-4419-949A-A89D8F65ADA9}">
      <dgm:prSet/>
      <dgm:spPr/>
      <dgm:t>
        <a:bodyPr/>
        <a:lstStyle/>
        <a:p>
          <a:endParaRPr lang="en-US"/>
        </a:p>
      </dgm:t>
    </dgm:pt>
    <dgm:pt modelId="{49C2CC30-2F22-492A-BB20-7E1DC5FF8C5A}" type="sibTrans" cxnId="{A953419F-4E88-4419-949A-A89D8F65ADA9}">
      <dgm:prSet/>
      <dgm:spPr/>
      <dgm:t>
        <a:bodyPr/>
        <a:lstStyle/>
        <a:p>
          <a:endParaRPr lang="en-US"/>
        </a:p>
      </dgm:t>
    </dgm:pt>
    <dgm:pt modelId="{29148F3B-5D09-437A-AD3B-67F0A1556C1B}" type="pres">
      <dgm:prSet presAssocID="{09B988DE-994E-4032-B672-B0DE4B9626E9}" presName="Name0" presStyleCnt="0">
        <dgm:presLayoutVars>
          <dgm:dir/>
          <dgm:resizeHandles val="exact"/>
        </dgm:presLayoutVars>
      </dgm:prSet>
      <dgm:spPr/>
    </dgm:pt>
    <dgm:pt modelId="{B4F11B17-F33A-499E-B358-91A8BA0FB15D}" type="pres">
      <dgm:prSet presAssocID="{D9F32B89-166F-4837-B2CB-0FA9B2D20086}" presName="node" presStyleLbl="node1" presStyleIdx="0" presStyleCnt="6">
        <dgm:presLayoutVars>
          <dgm:bulletEnabled val="1"/>
        </dgm:presLayoutVars>
      </dgm:prSet>
      <dgm:spPr/>
    </dgm:pt>
    <dgm:pt modelId="{E73B847F-080E-4548-91A8-A2A4511BFDE4}" type="pres">
      <dgm:prSet presAssocID="{0D4E8350-1476-4722-ACA3-4A5A66C4A280}" presName="sibTrans" presStyleLbl="sibTrans1D1" presStyleIdx="0" presStyleCnt="5"/>
      <dgm:spPr/>
    </dgm:pt>
    <dgm:pt modelId="{4E1F5E2D-F624-4935-A6CF-505032F1B5B2}" type="pres">
      <dgm:prSet presAssocID="{0D4E8350-1476-4722-ACA3-4A5A66C4A280}" presName="connectorText" presStyleLbl="sibTrans1D1" presStyleIdx="0" presStyleCnt="5"/>
      <dgm:spPr/>
    </dgm:pt>
    <dgm:pt modelId="{6C9B7990-2317-49B0-9429-AA014020A9F8}" type="pres">
      <dgm:prSet presAssocID="{2A886ABA-EAEE-4698-A066-34C6BE40A741}" presName="node" presStyleLbl="node1" presStyleIdx="1" presStyleCnt="6">
        <dgm:presLayoutVars>
          <dgm:bulletEnabled val="1"/>
        </dgm:presLayoutVars>
      </dgm:prSet>
      <dgm:spPr/>
    </dgm:pt>
    <dgm:pt modelId="{1E8E4C86-DAA5-4CF1-886F-5CDFC597F0E5}" type="pres">
      <dgm:prSet presAssocID="{EFD297D4-DC01-4319-BA7E-0D2FD6CDEB6A}" presName="sibTrans" presStyleLbl="sibTrans1D1" presStyleIdx="1" presStyleCnt="5"/>
      <dgm:spPr/>
    </dgm:pt>
    <dgm:pt modelId="{630B8382-0F66-49DB-9F86-2EDA77D6BDDE}" type="pres">
      <dgm:prSet presAssocID="{EFD297D4-DC01-4319-BA7E-0D2FD6CDEB6A}" presName="connectorText" presStyleLbl="sibTrans1D1" presStyleIdx="1" presStyleCnt="5"/>
      <dgm:spPr/>
    </dgm:pt>
    <dgm:pt modelId="{941E0341-14A5-476D-BF09-8B2FDE10F727}" type="pres">
      <dgm:prSet presAssocID="{D7357574-C39D-480F-A7ED-B24E0684D4D4}" presName="node" presStyleLbl="node1" presStyleIdx="2" presStyleCnt="6">
        <dgm:presLayoutVars>
          <dgm:bulletEnabled val="1"/>
        </dgm:presLayoutVars>
      </dgm:prSet>
      <dgm:spPr/>
    </dgm:pt>
    <dgm:pt modelId="{0E1EF5AE-5148-4352-A7CC-FD0D139F3F1A}" type="pres">
      <dgm:prSet presAssocID="{2197EE3C-60F2-4412-BFD2-925C7251B9C9}" presName="sibTrans" presStyleLbl="sibTrans1D1" presStyleIdx="2" presStyleCnt="5"/>
      <dgm:spPr/>
    </dgm:pt>
    <dgm:pt modelId="{A81D9715-097E-4F39-A275-E9786CFFC188}" type="pres">
      <dgm:prSet presAssocID="{2197EE3C-60F2-4412-BFD2-925C7251B9C9}" presName="connectorText" presStyleLbl="sibTrans1D1" presStyleIdx="2" presStyleCnt="5"/>
      <dgm:spPr/>
    </dgm:pt>
    <dgm:pt modelId="{3C51F400-B5AF-4670-AEA8-CA25417DCC9F}" type="pres">
      <dgm:prSet presAssocID="{E9FFD21F-039A-47AC-95FD-878375C1AE62}" presName="node" presStyleLbl="node1" presStyleIdx="3" presStyleCnt="6">
        <dgm:presLayoutVars>
          <dgm:bulletEnabled val="1"/>
        </dgm:presLayoutVars>
      </dgm:prSet>
      <dgm:spPr/>
    </dgm:pt>
    <dgm:pt modelId="{724CA937-B94C-4CB0-BF4D-56580550CFDB}" type="pres">
      <dgm:prSet presAssocID="{36F72ED2-E418-4F0C-9B96-FA5288FB5106}" presName="sibTrans" presStyleLbl="sibTrans1D1" presStyleIdx="3" presStyleCnt="5"/>
      <dgm:spPr/>
    </dgm:pt>
    <dgm:pt modelId="{DF372855-DB76-4653-B711-985C8F312883}" type="pres">
      <dgm:prSet presAssocID="{36F72ED2-E418-4F0C-9B96-FA5288FB5106}" presName="connectorText" presStyleLbl="sibTrans1D1" presStyleIdx="3" presStyleCnt="5"/>
      <dgm:spPr/>
    </dgm:pt>
    <dgm:pt modelId="{5EA6C6EC-6594-48DE-B921-6EC7B74866DC}" type="pres">
      <dgm:prSet presAssocID="{ED2845D2-DCBD-43AD-A0E8-07961A6504E1}" presName="node" presStyleLbl="node1" presStyleIdx="4" presStyleCnt="6">
        <dgm:presLayoutVars>
          <dgm:bulletEnabled val="1"/>
        </dgm:presLayoutVars>
      </dgm:prSet>
      <dgm:spPr/>
    </dgm:pt>
    <dgm:pt modelId="{CEA37688-AB00-43FD-8354-99AF8D64B6E8}" type="pres">
      <dgm:prSet presAssocID="{7F6AD4B3-4F64-486B-AF8C-8155E74D8E67}" presName="sibTrans" presStyleLbl="sibTrans1D1" presStyleIdx="4" presStyleCnt="5"/>
      <dgm:spPr/>
    </dgm:pt>
    <dgm:pt modelId="{91FD58DB-710C-45C5-89B5-03B19CEA5755}" type="pres">
      <dgm:prSet presAssocID="{7F6AD4B3-4F64-486B-AF8C-8155E74D8E67}" presName="connectorText" presStyleLbl="sibTrans1D1" presStyleIdx="4" presStyleCnt="5"/>
      <dgm:spPr/>
    </dgm:pt>
    <dgm:pt modelId="{37463199-5AE9-428F-A682-1B72BB95D64A}" type="pres">
      <dgm:prSet presAssocID="{556B4D85-BD14-46C7-BA06-E3FC0A9879A2}" presName="node" presStyleLbl="node1" presStyleIdx="5" presStyleCnt="6">
        <dgm:presLayoutVars>
          <dgm:bulletEnabled val="1"/>
        </dgm:presLayoutVars>
      </dgm:prSet>
      <dgm:spPr/>
    </dgm:pt>
  </dgm:ptLst>
  <dgm:cxnLst>
    <dgm:cxn modelId="{F3B79A0C-D311-408F-9BEB-235D91D34C21}" type="presOf" srcId="{7F6AD4B3-4F64-486B-AF8C-8155E74D8E67}" destId="{CEA37688-AB00-43FD-8354-99AF8D64B6E8}" srcOrd="0" destOrd="0" presId="urn:microsoft.com/office/officeart/2016/7/layout/RepeatingBendingProcessNew"/>
    <dgm:cxn modelId="{77BB0815-413B-4556-8FE0-87943C081F57}" type="presOf" srcId="{2197EE3C-60F2-4412-BFD2-925C7251B9C9}" destId="{A81D9715-097E-4F39-A275-E9786CFFC188}" srcOrd="1" destOrd="0" presId="urn:microsoft.com/office/officeart/2016/7/layout/RepeatingBendingProcessNew"/>
    <dgm:cxn modelId="{42EC0719-58EE-460C-9238-C26F15924FCF}" type="presOf" srcId="{D7357574-C39D-480F-A7ED-B24E0684D4D4}" destId="{941E0341-14A5-476D-BF09-8B2FDE10F727}" srcOrd="0" destOrd="0" presId="urn:microsoft.com/office/officeart/2016/7/layout/RepeatingBendingProcessNew"/>
    <dgm:cxn modelId="{A800412A-AFD3-467A-A43C-450E8EB0DF08}" type="presOf" srcId="{EFD297D4-DC01-4319-BA7E-0D2FD6CDEB6A}" destId="{630B8382-0F66-49DB-9F86-2EDA77D6BDDE}" srcOrd="1" destOrd="0" presId="urn:microsoft.com/office/officeart/2016/7/layout/RepeatingBendingProcessNew"/>
    <dgm:cxn modelId="{2E4A4D2F-76C6-4973-A439-20AE7C54F0D0}" type="presOf" srcId="{2A886ABA-EAEE-4698-A066-34C6BE40A741}" destId="{6C9B7990-2317-49B0-9429-AA014020A9F8}" srcOrd="0" destOrd="0" presId="urn:microsoft.com/office/officeart/2016/7/layout/RepeatingBendingProcessNew"/>
    <dgm:cxn modelId="{1ACDBB36-73F0-4916-89B4-E142D624BE29}" type="presOf" srcId="{0D4E8350-1476-4722-ACA3-4A5A66C4A280}" destId="{E73B847F-080E-4548-91A8-A2A4511BFDE4}" srcOrd="0" destOrd="0" presId="urn:microsoft.com/office/officeart/2016/7/layout/RepeatingBendingProcessNew"/>
    <dgm:cxn modelId="{A3EF7E60-3B04-445D-B589-1AAFFC633FEA}" srcId="{09B988DE-994E-4032-B672-B0DE4B9626E9}" destId="{E9FFD21F-039A-47AC-95FD-878375C1AE62}" srcOrd="3" destOrd="0" parTransId="{26F4E4BC-E8C2-4AD4-9CE7-F009C84C3B22}" sibTransId="{36F72ED2-E418-4F0C-9B96-FA5288FB5106}"/>
    <dgm:cxn modelId="{9682AE42-FD73-4652-B3CF-8EF080902633}" type="presOf" srcId="{D9F32B89-166F-4837-B2CB-0FA9B2D20086}" destId="{B4F11B17-F33A-499E-B358-91A8BA0FB15D}" srcOrd="0" destOrd="0" presId="urn:microsoft.com/office/officeart/2016/7/layout/RepeatingBendingProcessNew"/>
    <dgm:cxn modelId="{A546FD69-E98C-45C5-BAC1-D021E921BA66}" type="presOf" srcId="{36F72ED2-E418-4F0C-9B96-FA5288FB5106}" destId="{724CA937-B94C-4CB0-BF4D-56580550CFDB}" srcOrd="0" destOrd="0" presId="urn:microsoft.com/office/officeart/2016/7/layout/RepeatingBendingProcessNew"/>
    <dgm:cxn modelId="{1B2D614B-9B90-412F-995C-82FE0D80F559}" type="presOf" srcId="{EFD297D4-DC01-4319-BA7E-0D2FD6CDEB6A}" destId="{1E8E4C86-DAA5-4CF1-886F-5CDFC597F0E5}" srcOrd="0" destOrd="0" presId="urn:microsoft.com/office/officeart/2016/7/layout/RepeatingBendingProcessNew"/>
    <dgm:cxn modelId="{FD69854B-B2C3-4A79-8F1D-C421823B7744}" srcId="{09B988DE-994E-4032-B672-B0DE4B9626E9}" destId="{2A886ABA-EAEE-4698-A066-34C6BE40A741}" srcOrd="1" destOrd="0" parTransId="{B95EDA4F-0A9E-4897-A9E3-644474EC3110}" sibTransId="{EFD297D4-DC01-4319-BA7E-0D2FD6CDEB6A}"/>
    <dgm:cxn modelId="{DF369687-4BF5-415D-86F5-CD980D02BEEB}" type="presOf" srcId="{36F72ED2-E418-4F0C-9B96-FA5288FB5106}" destId="{DF372855-DB76-4653-B711-985C8F312883}" srcOrd="1" destOrd="0" presId="urn:microsoft.com/office/officeart/2016/7/layout/RepeatingBendingProcessNew"/>
    <dgm:cxn modelId="{A953419F-4E88-4419-949A-A89D8F65ADA9}" srcId="{09B988DE-994E-4032-B672-B0DE4B9626E9}" destId="{556B4D85-BD14-46C7-BA06-E3FC0A9879A2}" srcOrd="5" destOrd="0" parTransId="{B5599B19-4744-4E81-8D42-685DA0057200}" sibTransId="{49C2CC30-2F22-492A-BB20-7E1DC5FF8C5A}"/>
    <dgm:cxn modelId="{A5CE9FAD-8940-4D42-9900-DACE93185AE4}" type="presOf" srcId="{E9FFD21F-039A-47AC-95FD-878375C1AE62}" destId="{3C51F400-B5AF-4670-AEA8-CA25417DCC9F}" srcOrd="0" destOrd="0" presId="urn:microsoft.com/office/officeart/2016/7/layout/RepeatingBendingProcessNew"/>
    <dgm:cxn modelId="{CC07F7BE-C204-4AF7-9EA4-79A7AB6B2C89}" type="presOf" srcId="{2197EE3C-60F2-4412-BFD2-925C7251B9C9}" destId="{0E1EF5AE-5148-4352-A7CC-FD0D139F3F1A}" srcOrd="0" destOrd="0" presId="urn:microsoft.com/office/officeart/2016/7/layout/RepeatingBendingProcessNew"/>
    <dgm:cxn modelId="{7235FEC0-0C9C-455F-807B-387D99CA1693}" type="presOf" srcId="{0D4E8350-1476-4722-ACA3-4A5A66C4A280}" destId="{4E1F5E2D-F624-4935-A6CF-505032F1B5B2}" srcOrd="1" destOrd="0" presId="urn:microsoft.com/office/officeart/2016/7/layout/RepeatingBendingProcessNew"/>
    <dgm:cxn modelId="{355909C5-B8B5-483C-8695-14C448D01036}" type="presOf" srcId="{ED2845D2-DCBD-43AD-A0E8-07961A6504E1}" destId="{5EA6C6EC-6594-48DE-B921-6EC7B74866DC}" srcOrd="0" destOrd="0" presId="urn:microsoft.com/office/officeart/2016/7/layout/RepeatingBendingProcessNew"/>
    <dgm:cxn modelId="{994922C7-68E9-46A0-9ECE-E1162E2B96C6}" type="presOf" srcId="{556B4D85-BD14-46C7-BA06-E3FC0A9879A2}" destId="{37463199-5AE9-428F-A682-1B72BB95D64A}" srcOrd="0" destOrd="0" presId="urn:microsoft.com/office/officeart/2016/7/layout/RepeatingBendingProcessNew"/>
    <dgm:cxn modelId="{465C10F1-FB68-4E4C-9ABD-F8845D6169D1}" type="presOf" srcId="{09B988DE-994E-4032-B672-B0DE4B9626E9}" destId="{29148F3B-5D09-437A-AD3B-67F0A1556C1B}" srcOrd="0" destOrd="0" presId="urn:microsoft.com/office/officeart/2016/7/layout/RepeatingBendingProcessNew"/>
    <dgm:cxn modelId="{AC3AF2F4-B156-45C7-AD31-EF258F556760}" srcId="{09B988DE-994E-4032-B672-B0DE4B9626E9}" destId="{D9F32B89-166F-4837-B2CB-0FA9B2D20086}" srcOrd="0" destOrd="0" parTransId="{B93AA7AA-5FB3-4FB8-99A2-7690380C02E3}" sibTransId="{0D4E8350-1476-4722-ACA3-4A5A66C4A280}"/>
    <dgm:cxn modelId="{8E1FF7F5-28E0-4AB7-81C1-55483CB41C6F}" type="presOf" srcId="{7F6AD4B3-4F64-486B-AF8C-8155E74D8E67}" destId="{91FD58DB-710C-45C5-89B5-03B19CEA5755}" srcOrd="1" destOrd="0" presId="urn:microsoft.com/office/officeart/2016/7/layout/RepeatingBendingProcessNew"/>
    <dgm:cxn modelId="{865183F6-3BF8-4DBD-8E1A-D66E9C518257}" srcId="{09B988DE-994E-4032-B672-B0DE4B9626E9}" destId="{ED2845D2-DCBD-43AD-A0E8-07961A6504E1}" srcOrd="4" destOrd="0" parTransId="{BDB0C9F6-3860-40A5-86EE-5A2016F52E6C}" sibTransId="{7F6AD4B3-4F64-486B-AF8C-8155E74D8E67}"/>
    <dgm:cxn modelId="{271973F9-5C71-40FC-9EB7-9B69ACFBD657}" srcId="{09B988DE-994E-4032-B672-B0DE4B9626E9}" destId="{D7357574-C39D-480F-A7ED-B24E0684D4D4}" srcOrd="2" destOrd="0" parTransId="{EAB3330A-AD67-40FE-A634-DDC0AABD04ED}" sibTransId="{2197EE3C-60F2-4412-BFD2-925C7251B9C9}"/>
    <dgm:cxn modelId="{3B39717C-19B5-4A11-A077-8498BECDA21C}" type="presParOf" srcId="{29148F3B-5D09-437A-AD3B-67F0A1556C1B}" destId="{B4F11B17-F33A-499E-B358-91A8BA0FB15D}" srcOrd="0" destOrd="0" presId="urn:microsoft.com/office/officeart/2016/7/layout/RepeatingBendingProcessNew"/>
    <dgm:cxn modelId="{9970697D-04EF-4298-96AC-83053F24311D}" type="presParOf" srcId="{29148F3B-5D09-437A-AD3B-67F0A1556C1B}" destId="{E73B847F-080E-4548-91A8-A2A4511BFDE4}" srcOrd="1" destOrd="0" presId="urn:microsoft.com/office/officeart/2016/7/layout/RepeatingBendingProcessNew"/>
    <dgm:cxn modelId="{6F2A9B6B-D4FB-4583-B023-32F12FA040B3}" type="presParOf" srcId="{E73B847F-080E-4548-91A8-A2A4511BFDE4}" destId="{4E1F5E2D-F624-4935-A6CF-505032F1B5B2}" srcOrd="0" destOrd="0" presId="urn:microsoft.com/office/officeart/2016/7/layout/RepeatingBendingProcessNew"/>
    <dgm:cxn modelId="{83C5D172-C6AA-4A6C-A0CA-5CCCA9733309}" type="presParOf" srcId="{29148F3B-5D09-437A-AD3B-67F0A1556C1B}" destId="{6C9B7990-2317-49B0-9429-AA014020A9F8}" srcOrd="2" destOrd="0" presId="urn:microsoft.com/office/officeart/2016/7/layout/RepeatingBendingProcessNew"/>
    <dgm:cxn modelId="{E014B66B-22E0-4E6A-B92E-DF7DFAAE086E}" type="presParOf" srcId="{29148F3B-5D09-437A-AD3B-67F0A1556C1B}" destId="{1E8E4C86-DAA5-4CF1-886F-5CDFC597F0E5}" srcOrd="3" destOrd="0" presId="urn:microsoft.com/office/officeart/2016/7/layout/RepeatingBendingProcessNew"/>
    <dgm:cxn modelId="{60AD8709-D308-4DA3-892C-F267B2F53FCD}" type="presParOf" srcId="{1E8E4C86-DAA5-4CF1-886F-5CDFC597F0E5}" destId="{630B8382-0F66-49DB-9F86-2EDA77D6BDDE}" srcOrd="0" destOrd="0" presId="urn:microsoft.com/office/officeart/2016/7/layout/RepeatingBendingProcessNew"/>
    <dgm:cxn modelId="{3D05B136-5FB6-4491-AB48-F479FF67AE23}" type="presParOf" srcId="{29148F3B-5D09-437A-AD3B-67F0A1556C1B}" destId="{941E0341-14A5-476D-BF09-8B2FDE10F727}" srcOrd="4" destOrd="0" presId="urn:microsoft.com/office/officeart/2016/7/layout/RepeatingBendingProcessNew"/>
    <dgm:cxn modelId="{4E5AABAF-F785-4EF5-9077-A908A39E3FCC}" type="presParOf" srcId="{29148F3B-5D09-437A-AD3B-67F0A1556C1B}" destId="{0E1EF5AE-5148-4352-A7CC-FD0D139F3F1A}" srcOrd="5" destOrd="0" presId="urn:microsoft.com/office/officeart/2016/7/layout/RepeatingBendingProcessNew"/>
    <dgm:cxn modelId="{B74E03CA-D4BA-4D26-8A73-BD8C22CC527B}" type="presParOf" srcId="{0E1EF5AE-5148-4352-A7CC-FD0D139F3F1A}" destId="{A81D9715-097E-4F39-A275-E9786CFFC188}" srcOrd="0" destOrd="0" presId="urn:microsoft.com/office/officeart/2016/7/layout/RepeatingBendingProcessNew"/>
    <dgm:cxn modelId="{0A02AA61-E3CF-4001-9543-94E433689121}" type="presParOf" srcId="{29148F3B-5D09-437A-AD3B-67F0A1556C1B}" destId="{3C51F400-B5AF-4670-AEA8-CA25417DCC9F}" srcOrd="6" destOrd="0" presId="urn:microsoft.com/office/officeart/2016/7/layout/RepeatingBendingProcessNew"/>
    <dgm:cxn modelId="{171D2E8D-7828-4796-9C7C-760BDC3A2CAD}" type="presParOf" srcId="{29148F3B-5D09-437A-AD3B-67F0A1556C1B}" destId="{724CA937-B94C-4CB0-BF4D-56580550CFDB}" srcOrd="7" destOrd="0" presId="urn:microsoft.com/office/officeart/2016/7/layout/RepeatingBendingProcessNew"/>
    <dgm:cxn modelId="{4FF3434A-775C-41AD-8AB0-BEDF6E52ABF0}" type="presParOf" srcId="{724CA937-B94C-4CB0-BF4D-56580550CFDB}" destId="{DF372855-DB76-4653-B711-985C8F312883}" srcOrd="0" destOrd="0" presId="urn:microsoft.com/office/officeart/2016/7/layout/RepeatingBendingProcessNew"/>
    <dgm:cxn modelId="{8DA59EB5-A1B2-42C1-AF61-0136CA86BB63}" type="presParOf" srcId="{29148F3B-5D09-437A-AD3B-67F0A1556C1B}" destId="{5EA6C6EC-6594-48DE-B921-6EC7B74866DC}" srcOrd="8" destOrd="0" presId="urn:microsoft.com/office/officeart/2016/7/layout/RepeatingBendingProcessNew"/>
    <dgm:cxn modelId="{87589936-F965-4330-8ABA-B6E1829543C1}" type="presParOf" srcId="{29148F3B-5D09-437A-AD3B-67F0A1556C1B}" destId="{CEA37688-AB00-43FD-8354-99AF8D64B6E8}" srcOrd="9" destOrd="0" presId="urn:microsoft.com/office/officeart/2016/7/layout/RepeatingBendingProcessNew"/>
    <dgm:cxn modelId="{DDE2323E-A774-4355-AFCA-A6270503E1DC}" type="presParOf" srcId="{CEA37688-AB00-43FD-8354-99AF8D64B6E8}" destId="{91FD58DB-710C-45C5-89B5-03B19CEA5755}" srcOrd="0" destOrd="0" presId="urn:microsoft.com/office/officeart/2016/7/layout/RepeatingBendingProcessNew"/>
    <dgm:cxn modelId="{A4D03D96-7386-4A39-BC16-FEA48ABE9A3A}" type="presParOf" srcId="{29148F3B-5D09-437A-AD3B-67F0A1556C1B}" destId="{37463199-5AE9-428F-A682-1B72BB95D64A}" srcOrd="10" destOrd="0" presId="urn:microsoft.com/office/officeart/2016/7/layout/RepeatingBendingProcessNew"/>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059988-080D-4AF6-98B2-E38877E6EBBB}"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C16A71D2-F24F-4B39-8560-8AEE34138764}">
      <dgm:prSet/>
      <dgm:spPr/>
      <dgm:t>
        <a:bodyPr/>
        <a:lstStyle/>
        <a:p>
          <a:r>
            <a:rPr lang="en-US" dirty="0"/>
            <a:t>If there is a risk that the Minimum Approach Distance (MAD) may be breached, </a:t>
          </a:r>
          <a:r>
            <a:rPr lang="en-US" b="1" dirty="0"/>
            <a:t>additional control measures must be taken</a:t>
          </a:r>
          <a:r>
            <a:rPr lang="en-US" dirty="0"/>
            <a:t>. These may include:</a:t>
          </a:r>
        </a:p>
      </dgm:t>
    </dgm:pt>
    <dgm:pt modelId="{8DF0E3C8-49BF-45EB-8575-2044EB866F60}" type="parTrans" cxnId="{BE2CEC01-8D27-4737-A3BD-B43EF6120198}">
      <dgm:prSet/>
      <dgm:spPr/>
      <dgm:t>
        <a:bodyPr/>
        <a:lstStyle/>
        <a:p>
          <a:endParaRPr lang="en-US"/>
        </a:p>
      </dgm:t>
    </dgm:pt>
    <dgm:pt modelId="{47354435-A6D8-4238-B741-409D4664F374}" type="sibTrans" cxnId="{BE2CEC01-8D27-4737-A3BD-B43EF6120198}">
      <dgm:prSet/>
      <dgm:spPr/>
      <dgm:t>
        <a:bodyPr/>
        <a:lstStyle/>
        <a:p>
          <a:endParaRPr lang="en-US"/>
        </a:p>
      </dgm:t>
    </dgm:pt>
    <dgm:pt modelId="{3B8A481A-ECDA-4612-8F4D-00FAE4105C37}">
      <dgm:prSet/>
      <dgm:spPr/>
      <dgm:t>
        <a:bodyPr/>
        <a:lstStyle/>
        <a:p>
          <a:r>
            <a:rPr lang="en-US"/>
            <a:t>Increasing your distance from the line</a:t>
          </a:r>
        </a:p>
      </dgm:t>
    </dgm:pt>
    <dgm:pt modelId="{E951E537-4C99-4068-8210-17676B6904E0}" type="parTrans" cxnId="{435250F7-D37C-4F53-8851-033F8A9A597A}">
      <dgm:prSet/>
      <dgm:spPr/>
      <dgm:t>
        <a:bodyPr/>
        <a:lstStyle/>
        <a:p>
          <a:endParaRPr lang="en-US"/>
        </a:p>
      </dgm:t>
    </dgm:pt>
    <dgm:pt modelId="{E4845CA4-F073-444C-901D-5548C3FAD932}" type="sibTrans" cxnId="{435250F7-D37C-4F53-8851-033F8A9A597A}">
      <dgm:prSet/>
      <dgm:spPr/>
      <dgm:t>
        <a:bodyPr/>
        <a:lstStyle/>
        <a:p>
          <a:endParaRPr lang="en-US"/>
        </a:p>
      </dgm:t>
    </dgm:pt>
    <dgm:pt modelId="{25995880-0498-4A85-A463-5E173D0F25B9}">
      <dgm:prSet/>
      <dgm:spPr/>
      <dgm:t>
        <a:bodyPr/>
        <a:lstStyle/>
        <a:p>
          <a:r>
            <a:rPr lang="en-US"/>
            <a:t>Installing warning signs and/or bunting flags</a:t>
          </a:r>
        </a:p>
      </dgm:t>
    </dgm:pt>
    <dgm:pt modelId="{B839C07B-F2A0-4A55-8F7D-80EDFE60B598}" type="parTrans" cxnId="{24D38159-4B7F-4764-A3D0-91C49C2C6CA7}">
      <dgm:prSet/>
      <dgm:spPr/>
      <dgm:t>
        <a:bodyPr/>
        <a:lstStyle/>
        <a:p>
          <a:endParaRPr lang="en-US"/>
        </a:p>
      </dgm:t>
    </dgm:pt>
    <dgm:pt modelId="{C64C32F3-8294-41A4-92C8-67B6F7E6BE6A}" type="sibTrans" cxnId="{24D38159-4B7F-4764-A3D0-91C49C2C6CA7}">
      <dgm:prSet/>
      <dgm:spPr/>
      <dgm:t>
        <a:bodyPr/>
        <a:lstStyle/>
        <a:p>
          <a:endParaRPr lang="en-US"/>
        </a:p>
      </dgm:t>
    </dgm:pt>
    <dgm:pt modelId="{F361AEBF-F7DA-4159-AF16-38B51626706E}">
      <dgm:prSet/>
      <dgm:spPr/>
      <dgm:t>
        <a:bodyPr/>
        <a:lstStyle/>
        <a:p>
          <a:r>
            <a:rPr lang="en-US"/>
            <a:t>Appointing a safety observer to warn workers when proximity becomes unsafe</a:t>
          </a:r>
        </a:p>
      </dgm:t>
    </dgm:pt>
    <dgm:pt modelId="{21B55FF0-F9FA-47C0-8985-228E44613C97}" type="parTrans" cxnId="{9D960EA2-3568-4183-8B1D-07C7E9EE0E9D}">
      <dgm:prSet/>
      <dgm:spPr/>
      <dgm:t>
        <a:bodyPr/>
        <a:lstStyle/>
        <a:p>
          <a:endParaRPr lang="en-US"/>
        </a:p>
      </dgm:t>
    </dgm:pt>
    <dgm:pt modelId="{7E2C6719-C370-4B80-9E14-4CEABB9E5124}" type="sibTrans" cxnId="{9D960EA2-3568-4183-8B1D-07C7E9EE0E9D}">
      <dgm:prSet/>
      <dgm:spPr/>
      <dgm:t>
        <a:bodyPr/>
        <a:lstStyle/>
        <a:p>
          <a:endParaRPr lang="en-US"/>
        </a:p>
      </dgm:t>
    </dgm:pt>
    <dgm:pt modelId="{9D31ADB5-FA52-4450-A403-108FD8CD9C20}">
      <dgm:prSet/>
      <dgm:spPr/>
      <dgm:t>
        <a:bodyPr/>
        <a:lstStyle/>
        <a:p>
          <a:r>
            <a:rPr lang="en-US"/>
            <a:t>Engaging electrical specialists</a:t>
          </a:r>
        </a:p>
      </dgm:t>
    </dgm:pt>
    <dgm:pt modelId="{290A9A93-D714-43D7-A3C2-86F901FEA220}" type="parTrans" cxnId="{C04A1EC8-4DF5-41C8-AF5B-9F5480C46E98}">
      <dgm:prSet/>
      <dgm:spPr/>
      <dgm:t>
        <a:bodyPr/>
        <a:lstStyle/>
        <a:p>
          <a:endParaRPr lang="en-US"/>
        </a:p>
      </dgm:t>
    </dgm:pt>
    <dgm:pt modelId="{52241A8E-4223-46B9-B3AE-4CA58773E8A6}" type="sibTrans" cxnId="{C04A1EC8-4DF5-41C8-AF5B-9F5480C46E98}">
      <dgm:prSet/>
      <dgm:spPr/>
      <dgm:t>
        <a:bodyPr/>
        <a:lstStyle/>
        <a:p>
          <a:endParaRPr lang="en-US"/>
        </a:p>
      </dgm:t>
    </dgm:pt>
    <dgm:pt modelId="{9F4C78E4-5477-44A9-8AAB-A12CD1ADE98E}">
      <dgm:prSet/>
      <dgm:spPr/>
      <dgm:t>
        <a:bodyPr/>
        <a:lstStyle/>
        <a:p>
          <a:r>
            <a:rPr lang="en-US"/>
            <a:t>Using specialised machinery designed for close approach work</a:t>
          </a:r>
        </a:p>
      </dgm:t>
    </dgm:pt>
    <dgm:pt modelId="{E737B094-FAF2-49F6-B5AF-B41FE70BD7DC}" type="parTrans" cxnId="{30A7F373-5917-4168-8A32-6893D201C743}">
      <dgm:prSet/>
      <dgm:spPr/>
      <dgm:t>
        <a:bodyPr/>
        <a:lstStyle/>
        <a:p>
          <a:endParaRPr lang="en-US"/>
        </a:p>
      </dgm:t>
    </dgm:pt>
    <dgm:pt modelId="{1421C59B-1A6B-4021-9C6B-4938C4344376}" type="sibTrans" cxnId="{30A7F373-5917-4168-8A32-6893D201C743}">
      <dgm:prSet/>
      <dgm:spPr/>
      <dgm:t>
        <a:bodyPr/>
        <a:lstStyle/>
        <a:p>
          <a:endParaRPr lang="en-US"/>
        </a:p>
      </dgm:t>
    </dgm:pt>
    <dgm:pt modelId="{A82AF5C0-CAB1-4178-89E3-1DE7BBC624FB}">
      <dgm:prSet/>
      <dgm:spPr/>
      <dgm:t>
        <a:bodyPr/>
        <a:lstStyle/>
        <a:p>
          <a:r>
            <a:rPr lang="en-US"/>
            <a:t>Arranging for the line to be isolated and earthed by BEL</a:t>
          </a:r>
        </a:p>
      </dgm:t>
    </dgm:pt>
    <dgm:pt modelId="{07EF0F3C-48B7-4279-8C54-04C011B5E9F1}" type="parTrans" cxnId="{E772D727-B28B-4307-8ADF-E847D07F13A3}">
      <dgm:prSet/>
      <dgm:spPr/>
      <dgm:t>
        <a:bodyPr/>
        <a:lstStyle/>
        <a:p>
          <a:endParaRPr lang="en-US"/>
        </a:p>
      </dgm:t>
    </dgm:pt>
    <dgm:pt modelId="{D32BC332-4437-466E-86CD-435A674AB1BA}" type="sibTrans" cxnId="{E772D727-B28B-4307-8ADF-E847D07F13A3}">
      <dgm:prSet/>
      <dgm:spPr/>
      <dgm:t>
        <a:bodyPr/>
        <a:lstStyle/>
        <a:p>
          <a:endParaRPr lang="en-US"/>
        </a:p>
      </dgm:t>
    </dgm:pt>
    <dgm:pt modelId="{31534338-D56D-448D-BE4D-661561A518A5}">
      <dgm:prSet/>
      <dgm:spPr/>
      <dgm:t>
        <a:bodyPr/>
        <a:lstStyle/>
        <a:p>
          <a:r>
            <a:rPr lang="en-US"/>
            <a:t>Taking other actions appropriate to the specific situation</a:t>
          </a:r>
        </a:p>
      </dgm:t>
    </dgm:pt>
    <dgm:pt modelId="{056D9E44-487B-4772-99C3-4A624465F088}" type="parTrans" cxnId="{3B6F0943-4933-411C-A252-4CD9605E78C6}">
      <dgm:prSet/>
      <dgm:spPr/>
      <dgm:t>
        <a:bodyPr/>
        <a:lstStyle/>
        <a:p>
          <a:endParaRPr lang="en-US"/>
        </a:p>
      </dgm:t>
    </dgm:pt>
    <dgm:pt modelId="{000A5887-8465-464B-AE2A-FCEAD3E47A8A}" type="sibTrans" cxnId="{3B6F0943-4933-411C-A252-4CD9605E78C6}">
      <dgm:prSet/>
      <dgm:spPr/>
      <dgm:t>
        <a:bodyPr/>
        <a:lstStyle/>
        <a:p>
          <a:endParaRPr lang="en-US"/>
        </a:p>
      </dgm:t>
    </dgm:pt>
    <dgm:pt modelId="{17EE5E0E-B333-4E09-9A2B-7ACD13252F58}" type="pres">
      <dgm:prSet presAssocID="{2A059988-080D-4AF6-98B2-E38877E6EBBB}" presName="diagram" presStyleCnt="0">
        <dgm:presLayoutVars>
          <dgm:dir/>
          <dgm:resizeHandles val="exact"/>
        </dgm:presLayoutVars>
      </dgm:prSet>
      <dgm:spPr/>
    </dgm:pt>
    <dgm:pt modelId="{BD82DB51-373D-4F37-92AE-3CB1B24FEDAD}" type="pres">
      <dgm:prSet presAssocID="{C16A71D2-F24F-4B39-8560-8AEE34138764}" presName="node" presStyleLbl="node1" presStyleIdx="0" presStyleCnt="8">
        <dgm:presLayoutVars>
          <dgm:bulletEnabled val="1"/>
        </dgm:presLayoutVars>
      </dgm:prSet>
      <dgm:spPr/>
    </dgm:pt>
    <dgm:pt modelId="{528AC43E-6C20-42A2-9A4D-2889348E68F6}" type="pres">
      <dgm:prSet presAssocID="{47354435-A6D8-4238-B741-409D4664F374}" presName="sibTrans" presStyleCnt="0"/>
      <dgm:spPr/>
    </dgm:pt>
    <dgm:pt modelId="{EC0ECEEC-4DA3-41DF-994D-6B743DEC035F}" type="pres">
      <dgm:prSet presAssocID="{3B8A481A-ECDA-4612-8F4D-00FAE4105C37}" presName="node" presStyleLbl="node1" presStyleIdx="1" presStyleCnt="8">
        <dgm:presLayoutVars>
          <dgm:bulletEnabled val="1"/>
        </dgm:presLayoutVars>
      </dgm:prSet>
      <dgm:spPr/>
    </dgm:pt>
    <dgm:pt modelId="{7ACE205E-5468-4E90-BF67-63E37DD48747}" type="pres">
      <dgm:prSet presAssocID="{E4845CA4-F073-444C-901D-5548C3FAD932}" presName="sibTrans" presStyleCnt="0"/>
      <dgm:spPr/>
    </dgm:pt>
    <dgm:pt modelId="{C6584941-EF5E-43EA-AF62-9D0832FAB69F}" type="pres">
      <dgm:prSet presAssocID="{25995880-0498-4A85-A463-5E173D0F25B9}" presName="node" presStyleLbl="node1" presStyleIdx="2" presStyleCnt="8">
        <dgm:presLayoutVars>
          <dgm:bulletEnabled val="1"/>
        </dgm:presLayoutVars>
      </dgm:prSet>
      <dgm:spPr/>
    </dgm:pt>
    <dgm:pt modelId="{01A05B82-3E5A-4E9B-B4BE-BD1B6345892C}" type="pres">
      <dgm:prSet presAssocID="{C64C32F3-8294-41A4-92C8-67B6F7E6BE6A}" presName="sibTrans" presStyleCnt="0"/>
      <dgm:spPr/>
    </dgm:pt>
    <dgm:pt modelId="{B25BB55A-7834-4960-94B0-674CECDE4E25}" type="pres">
      <dgm:prSet presAssocID="{F361AEBF-F7DA-4159-AF16-38B51626706E}" presName="node" presStyleLbl="node1" presStyleIdx="3" presStyleCnt="8">
        <dgm:presLayoutVars>
          <dgm:bulletEnabled val="1"/>
        </dgm:presLayoutVars>
      </dgm:prSet>
      <dgm:spPr/>
    </dgm:pt>
    <dgm:pt modelId="{55563F35-AEFE-4524-82E3-6DA906DAF0BC}" type="pres">
      <dgm:prSet presAssocID="{7E2C6719-C370-4B80-9E14-4CEABB9E5124}" presName="sibTrans" presStyleCnt="0"/>
      <dgm:spPr/>
    </dgm:pt>
    <dgm:pt modelId="{188524D5-6308-482B-A8DE-7D707F96F32F}" type="pres">
      <dgm:prSet presAssocID="{9D31ADB5-FA52-4450-A403-108FD8CD9C20}" presName="node" presStyleLbl="node1" presStyleIdx="4" presStyleCnt="8">
        <dgm:presLayoutVars>
          <dgm:bulletEnabled val="1"/>
        </dgm:presLayoutVars>
      </dgm:prSet>
      <dgm:spPr/>
    </dgm:pt>
    <dgm:pt modelId="{E5B6380C-1EAA-4FE8-A020-BAAC6B3A9145}" type="pres">
      <dgm:prSet presAssocID="{52241A8E-4223-46B9-B3AE-4CA58773E8A6}" presName="sibTrans" presStyleCnt="0"/>
      <dgm:spPr/>
    </dgm:pt>
    <dgm:pt modelId="{29DEA606-B707-4460-9E3C-D3F85E4092B7}" type="pres">
      <dgm:prSet presAssocID="{9F4C78E4-5477-44A9-8AAB-A12CD1ADE98E}" presName="node" presStyleLbl="node1" presStyleIdx="5" presStyleCnt="8">
        <dgm:presLayoutVars>
          <dgm:bulletEnabled val="1"/>
        </dgm:presLayoutVars>
      </dgm:prSet>
      <dgm:spPr/>
    </dgm:pt>
    <dgm:pt modelId="{BF1FA554-8A1B-4B13-A162-155F2EE2406D}" type="pres">
      <dgm:prSet presAssocID="{1421C59B-1A6B-4021-9C6B-4938C4344376}" presName="sibTrans" presStyleCnt="0"/>
      <dgm:spPr/>
    </dgm:pt>
    <dgm:pt modelId="{DCAA81F8-0F90-4A61-9E5F-0DA5A58A9A10}" type="pres">
      <dgm:prSet presAssocID="{A82AF5C0-CAB1-4178-89E3-1DE7BBC624FB}" presName="node" presStyleLbl="node1" presStyleIdx="6" presStyleCnt="8">
        <dgm:presLayoutVars>
          <dgm:bulletEnabled val="1"/>
        </dgm:presLayoutVars>
      </dgm:prSet>
      <dgm:spPr/>
    </dgm:pt>
    <dgm:pt modelId="{1D1C645A-811F-4FB0-82F8-5885A496899B}" type="pres">
      <dgm:prSet presAssocID="{D32BC332-4437-466E-86CD-435A674AB1BA}" presName="sibTrans" presStyleCnt="0"/>
      <dgm:spPr/>
    </dgm:pt>
    <dgm:pt modelId="{FF470552-D5D5-4D41-B9EB-E537F4255116}" type="pres">
      <dgm:prSet presAssocID="{31534338-D56D-448D-BE4D-661561A518A5}" presName="node" presStyleLbl="node1" presStyleIdx="7" presStyleCnt="8">
        <dgm:presLayoutVars>
          <dgm:bulletEnabled val="1"/>
        </dgm:presLayoutVars>
      </dgm:prSet>
      <dgm:spPr/>
    </dgm:pt>
  </dgm:ptLst>
  <dgm:cxnLst>
    <dgm:cxn modelId="{BE2CEC01-8D27-4737-A3BD-B43EF6120198}" srcId="{2A059988-080D-4AF6-98B2-E38877E6EBBB}" destId="{C16A71D2-F24F-4B39-8560-8AEE34138764}" srcOrd="0" destOrd="0" parTransId="{8DF0E3C8-49BF-45EB-8575-2044EB866F60}" sibTransId="{47354435-A6D8-4238-B741-409D4664F374}"/>
    <dgm:cxn modelId="{E772D727-B28B-4307-8ADF-E847D07F13A3}" srcId="{2A059988-080D-4AF6-98B2-E38877E6EBBB}" destId="{A82AF5C0-CAB1-4178-89E3-1DE7BBC624FB}" srcOrd="6" destOrd="0" parTransId="{07EF0F3C-48B7-4279-8C54-04C011B5E9F1}" sibTransId="{D32BC332-4437-466E-86CD-435A674AB1BA}"/>
    <dgm:cxn modelId="{E4119234-9022-44B8-8F41-D68D99A4F235}" type="presOf" srcId="{3B8A481A-ECDA-4612-8F4D-00FAE4105C37}" destId="{EC0ECEEC-4DA3-41DF-994D-6B743DEC035F}" srcOrd="0" destOrd="0" presId="urn:microsoft.com/office/officeart/2005/8/layout/default"/>
    <dgm:cxn modelId="{C537A55E-E208-4DBF-873C-81A5C9513FB0}" type="presOf" srcId="{9F4C78E4-5477-44A9-8AAB-A12CD1ADE98E}" destId="{29DEA606-B707-4460-9E3C-D3F85E4092B7}" srcOrd="0" destOrd="0" presId="urn:microsoft.com/office/officeart/2005/8/layout/default"/>
    <dgm:cxn modelId="{3B6F0943-4933-411C-A252-4CD9605E78C6}" srcId="{2A059988-080D-4AF6-98B2-E38877E6EBBB}" destId="{31534338-D56D-448D-BE4D-661561A518A5}" srcOrd="7" destOrd="0" parTransId="{056D9E44-487B-4772-99C3-4A624465F088}" sibTransId="{000A5887-8465-464B-AE2A-FCEAD3E47A8A}"/>
    <dgm:cxn modelId="{30A7F373-5917-4168-8A32-6893D201C743}" srcId="{2A059988-080D-4AF6-98B2-E38877E6EBBB}" destId="{9F4C78E4-5477-44A9-8AAB-A12CD1ADE98E}" srcOrd="5" destOrd="0" parTransId="{E737B094-FAF2-49F6-B5AF-B41FE70BD7DC}" sibTransId="{1421C59B-1A6B-4021-9C6B-4938C4344376}"/>
    <dgm:cxn modelId="{24D38159-4B7F-4764-A3D0-91C49C2C6CA7}" srcId="{2A059988-080D-4AF6-98B2-E38877E6EBBB}" destId="{25995880-0498-4A85-A463-5E173D0F25B9}" srcOrd="2" destOrd="0" parTransId="{B839C07B-F2A0-4A55-8F7D-80EDFE60B598}" sibTransId="{C64C32F3-8294-41A4-92C8-67B6F7E6BE6A}"/>
    <dgm:cxn modelId="{F4C15A8C-D83E-41DB-AD10-4A034CF6C2A2}" type="presOf" srcId="{9D31ADB5-FA52-4450-A403-108FD8CD9C20}" destId="{188524D5-6308-482B-A8DE-7D707F96F32F}" srcOrd="0" destOrd="0" presId="urn:microsoft.com/office/officeart/2005/8/layout/default"/>
    <dgm:cxn modelId="{9D960EA2-3568-4183-8B1D-07C7E9EE0E9D}" srcId="{2A059988-080D-4AF6-98B2-E38877E6EBBB}" destId="{F361AEBF-F7DA-4159-AF16-38B51626706E}" srcOrd="3" destOrd="0" parTransId="{21B55FF0-F9FA-47C0-8985-228E44613C97}" sibTransId="{7E2C6719-C370-4B80-9E14-4CEABB9E5124}"/>
    <dgm:cxn modelId="{6ADAF3A5-E7C3-4436-A0BE-0FCDC7BD6C15}" type="presOf" srcId="{2A059988-080D-4AF6-98B2-E38877E6EBBB}" destId="{17EE5E0E-B333-4E09-9A2B-7ACD13252F58}" srcOrd="0" destOrd="0" presId="urn:microsoft.com/office/officeart/2005/8/layout/default"/>
    <dgm:cxn modelId="{F31072AB-7913-4C19-AB4B-C8203BDDD564}" type="presOf" srcId="{25995880-0498-4A85-A463-5E173D0F25B9}" destId="{C6584941-EF5E-43EA-AF62-9D0832FAB69F}" srcOrd="0" destOrd="0" presId="urn:microsoft.com/office/officeart/2005/8/layout/default"/>
    <dgm:cxn modelId="{6F1EDAAF-6646-427E-BDC4-404044948A97}" type="presOf" srcId="{31534338-D56D-448D-BE4D-661561A518A5}" destId="{FF470552-D5D5-4D41-B9EB-E537F4255116}" srcOrd="0" destOrd="0" presId="urn:microsoft.com/office/officeart/2005/8/layout/default"/>
    <dgm:cxn modelId="{AE07A0BC-8F25-4B82-B042-88C2F092B97B}" type="presOf" srcId="{C16A71D2-F24F-4B39-8560-8AEE34138764}" destId="{BD82DB51-373D-4F37-92AE-3CB1B24FEDAD}" srcOrd="0" destOrd="0" presId="urn:microsoft.com/office/officeart/2005/8/layout/default"/>
    <dgm:cxn modelId="{C04A1EC8-4DF5-41C8-AF5B-9F5480C46E98}" srcId="{2A059988-080D-4AF6-98B2-E38877E6EBBB}" destId="{9D31ADB5-FA52-4450-A403-108FD8CD9C20}" srcOrd="4" destOrd="0" parTransId="{290A9A93-D714-43D7-A3C2-86F901FEA220}" sibTransId="{52241A8E-4223-46B9-B3AE-4CA58773E8A6}"/>
    <dgm:cxn modelId="{33B4C1E2-4B95-4104-B3ED-D995EBF2A7AF}" type="presOf" srcId="{F361AEBF-F7DA-4159-AF16-38B51626706E}" destId="{B25BB55A-7834-4960-94B0-674CECDE4E25}" srcOrd="0" destOrd="0" presId="urn:microsoft.com/office/officeart/2005/8/layout/default"/>
    <dgm:cxn modelId="{435250F7-D37C-4F53-8851-033F8A9A597A}" srcId="{2A059988-080D-4AF6-98B2-E38877E6EBBB}" destId="{3B8A481A-ECDA-4612-8F4D-00FAE4105C37}" srcOrd="1" destOrd="0" parTransId="{E951E537-4C99-4068-8210-17676B6904E0}" sibTransId="{E4845CA4-F073-444C-901D-5548C3FAD932}"/>
    <dgm:cxn modelId="{AB3902FE-B652-4858-930E-CB9882F06222}" type="presOf" srcId="{A82AF5C0-CAB1-4178-89E3-1DE7BBC624FB}" destId="{DCAA81F8-0F90-4A61-9E5F-0DA5A58A9A10}" srcOrd="0" destOrd="0" presId="urn:microsoft.com/office/officeart/2005/8/layout/default"/>
    <dgm:cxn modelId="{E155DB4A-9CCB-4ECF-B407-553E118F5977}" type="presParOf" srcId="{17EE5E0E-B333-4E09-9A2B-7ACD13252F58}" destId="{BD82DB51-373D-4F37-92AE-3CB1B24FEDAD}" srcOrd="0" destOrd="0" presId="urn:microsoft.com/office/officeart/2005/8/layout/default"/>
    <dgm:cxn modelId="{ABA8F6A0-F9BD-455B-ACAF-F1CCA356AC8E}" type="presParOf" srcId="{17EE5E0E-B333-4E09-9A2B-7ACD13252F58}" destId="{528AC43E-6C20-42A2-9A4D-2889348E68F6}" srcOrd="1" destOrd="0" presId="urn:microsoft.com/office/officeart/2005/8/layout/default"/>
    <dgm:cxn modelId="{C4D03B9D-B76C-40F7-9542-5EFF6F2A3A65}" type="presParOf" srcId="{17EE5E0E-B333-4E09-9A2B-7ACD13252F58}" destId="{EC0ECEEC-4DA3-41DF-994D-6B743DEC035F}" srcOrd="2" destOrd="0" presId="urn:microsoft.com/office/officeart/2005/8/layout/default"/>
    <dgm:cxn modelId="{1CABDF9D-F1A0-48FC-9C8B-13C7C83CAC59}" type="presParOf" srcId="{17EE5E0E-B333-4E09-9A2B-7ACD13252F58}" destId="{7ACE205E-5468-4E90-BF67-63E37DD48747}" srcOrd="3" destOrd="0" presId="urn:microsoft.com/office/officeart/2005/8/layout/default"/>
    <dgm:cxn modelId="{B9A8CBE7-3B02-4B6B-9452-CE8DCDD17F2D}" type="presParOf" srcId="{17EE5E0E-B333-4E09-9A2B-7ACD13252F58}" destId="{C6584941-EF5E-43EA-AF62-9D0832FAB69F}" srcOrd="4" destOrd="0" presId="urn:microsoft.com/office/officeart/2005/8/layout/default"/>
    <dgm:cxn modelId="{7F3B39A7-3CA0-4FAF-8F1A-CC1BAED1CC72}" type="presParOf" srcId="{17EE5E0E-B333-4E09-9A2B-7ACD13252F58}" destId="{01A05B82-3E5A-4E9B-B4BE-BD1B6345892C}" srcOrd="5" destOrd="0" presId="urn:microsoft.com/office/officeart/2005/8/layout/default"/>
    <dgm:cxn modelId="{77897A9F-BF3E-4E99-9F0D-E69FE3B684F5}" type="presParOf" srcId="{17EE5E0E-B333-4E09-9A2B-7ACD13252F58}" destId="{B25BB55A-7834-4960-94B0-674CECDE4E25}" srcOrd="6" destOrd="0" presId="urn:microsoft.com/office/officeart/2005/8/layout/default"/>
    <dgm:cxn modelId="{7070E949-B628-4CB5-81B5-A9030B3509C5}" type="presParOf" srcId="{17EE5E0E-B333-4E09-9A2B-7ACD13252F58}" destId="{55563F35-AEFE-4524-82E3-6DA906DAF0BC}" srcOrd="7" destOrd="0" presId="urn:microsoft.com/office/officeart/2005/8/layout/default"/>
    <dgm:cxn modelId="{5B09FBBC-96F7-40AA-9D2D-14B0AC8A4ADB}" type="presParOf" srcId="{17EE5E0E-B333-4E09-9A2B-7ACD13252F58}" destId="{188524D5-6308-482B-A8DE-7D707F96F32F}" srcOrd="8" destOrd="0" presId="urn:microsoft.com/office/officeart/2005/8/layout/default"/>
    <dgm:cxn modelId="{23C18E05-3709-4F87-B53C-F8F0B625A1B3}" type="presParOf" srcId="{17EE5E0E-B333-4E09-9A2B-7ACD13252F58}" destId="{E5B6380C-1EAA-4FE8-A020-BAAC6B3A9145}" srcOrd="9" destOrd="0" presId="urn:microsoft.com/office/officeart/2005/8/layout/default"/>
    <dgm:cxn modelId="{660C87FC-5B5A-4264-8417-C5189CD2301A}" type="presParOf" srcId="{17EE5E0E-B333-4E09-9A2B-7ACD13252F58}" destId="{29DEA606-B707-4460-9E3C-D3F85E4092B7}" srcOrd="10" destOrd="0" presId="urn:microsoft.com/office/officeart/2005/8/layout/default"/>
    <dgm:cxn modelId="{F09CAEB5-9F0D-46D3-8F6B-51B7CC302985}" type="presParOf" srcId="{17EE5E0E-B333-4E09-9A2B-7ACD13252F58}" destId="{BF1FA554-8A1B-4B13-A162-155F2EE2406D}" srcOrd="11" destOrd="0" presId="urn:microsoft.com/office/officeart/2005/8/layout/default"/>
    <dgm:cxn modelId="{D73A27C4-FB2D-4086-A00C-8ECDF1FD4C6C}" type="presParOf" srcId="{17EE5E0E-B333-4E09-9A2B-7ACD13252F58}" destId="{DCAA81F8-0F90-4A61-9E5F-0DA5A58A9A10}" srcOrd="12" destOrd="0" presId="urn:microsoft.com/office/officeart/2005/8/layout/default"/>
    <dgm:cxn modelId="{81835DF9-A964-4F33-B3A8-8DF561B9E333}" type="presParOf" srcId="{17EE5E0E-B333-4E09-9A2B-7ACD13252F58}" destId="{1D1C645A-811F-4FB0-82F8-5885A496899B}" srcOrd="13" destOrd="0" presId="urn:microsoft.com/office/officeart/2005/8/layout/default"/>
    <dgm:cxn modelId="{D0852F2D-F823-4A9D-9505-BB4793B71BF5}" type="presParOf" srcId="{17EE5E0E-B333-4E09-9A2B-7ACD13252F58}" destId="{FF470552-D5D5-4D41-B9EB-E537F4255116}"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B847F-080E-4548-91A8-A2A4511BFDE4}">
      <dsp:nvSpPr>
        <dsp:cNvPr id="0" name=""/>
        <dsp:cNvSpPr/>
      </dsp:nvSpPr>
      <dsp:spPr>
        <a:xfrm>
          <a:off x="3389492" y="669071"/>
          <a:ext cx="516463" cy="91440"/>
        </a:xfrm>
        <a:custGeom>
          <a:avLst/>
          <a:gdLst/>
          <a:ahLst/>
          <a:cxnLst/>
          <a:rect l="0" t="0" r="0" b="0"/>
          <a:pathLst>
            <a:path>
              <a:moveTo>
                <a:pt x="0" y="45720"/>
              </a:moveTo>
              <a:lnTo>
                <a:pt x="516463" y="45720"/>
              </a:lnTo>
            </a:path>
          </a:pathLst>
        </a:custGeom>
        <a:noFill/>
        <a:ln w="9525"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noProof="0"/>
        </a:p>
      </dsp:txBody>
      <dsp:txXfrm>
        <a:off x="3634048" y="712055"/>
        <a:ext cx="27353" cy="5470"/>
      </dsp:txXfrm>
    </dsp:sp>
    <dsp:sp modelId="{B4F11B17-F33A-499E-B358-91A8BA0FB15D}">
      <dsp:nvSpPr>
        <dsp:cNvPr id="0" name=""/>
        <dsp:cNvSpPr/>
      </dsp:nvSpPr>
      <dsp:spPr>
        <a:xfrm>
          <a:off x="1012756" y="1230"/>
          <a:ext cx="2378536" cy="1427122"/>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0" i="0" kern="1200" baseline="0" noProof="0"/>
            <a:t>Operate at voltages as high as 33,000 volts.</a:t>
          </a:r>
          <a:endParaRPr lang="en-NZ" sz="1600" kern="1200" noProof="0"/>
        </a:p>
      </dsp:txBody>
      <dsp:txXfrm>
        <a:off x="1012756" y="1230"/>
        <a:ext cx="2378536" cy="1427122"/>
      </dsp:txXfrm>
    </dsp:sp>
    <dsp:sp modelId="{1E8E4C86-DAA5-4CF1-886F-5CDFC597F0E5}">
      <dsp:nvSpPr>
        <dsp:cNvPr id="0" name=""/>
        <dsp:cNvSpPr/>
      </dsp:nvSpPr>
      <dsp:spPr>
        <a:xfrm>
          <a:off x="6315093" y="669071"/>
          <a:ext cx="516463" cy="91440"/>
        </a:xfrm>
        <a:custGeom>
          <a:avLst/>
          <a:gdLst/>
          <a:ahLst/>
          <a:cxnLst/>
          <a:rect l="0" t="0" r="0" b="0"/>
          <a:pathLst>
            <a:path>
              <a:moveTo>
                <a:pt x="0" y="45720"/>
              </a:moveTo>
              <a:lnTo>
                <a:pt x="516463" y="45720"/>
              </a:lnTo>
            </a:path>
          </a:pathLst>
        </a:custGeom>
        <a:noFill/>
        <a:ln w="9525" cap="rnd" cmpd="sng" algn="ctr">
          <a:solidFill>
            <a:schemeClr val="accent5">
              <a:hueOff val="5038564"/>
              <a:satOff val="-2354"/>
              <a:lumOff val="-264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noProof="0"/>
        </a:p>
      </dsp:txBody>
      <dsp:txXfrm>
        <a:off x="6559648" y="712055"/>
        <a:ext cx="27353" cy="5470"/>
      </dsp:txXfrm>
    </dsp:sp>
    <dsp:sp modelId="{6C9B7990-2317-49B0-9429-AA014020A9F8}">
      <dsp:nvSpPr>
        <dsp:cNvPr id="0" name=""/>
        <dsp:cNvSpPr/>
      </dsp:nvSpPr>
      <dsp:spPr>
        <a:xfrm>
          <a:off x="3938356" y="1230"/>
          <a:ext cx="2378536" cy="1427122"/>
        </a:xfrm>
        <a:prstGeom prst="rect">
          <a:avLst/>
        </a:prstGeom>
        <a:solidFill>
          <a:schemeClr val="accent5">
            <a:hueOff val="4030852"/>
            <a:satOff val="-1883"/>
            <a:lumOff val="-211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0" i="0" kern="1200" baseline="0" noProof="0"/>
            <a:t>Use an "air gap" to prevent electricity from discharging to the ground.</a:t>
          </a:r>
          <a:endParaRPr lang="en-NZ" sz="1600" kern="1200" noProof="0"/>
        </a:p>
      </dsp:txBody>
      <dsp:txXfrm>
        <a:off x="3938356" y="1230"/>
        <a:ext cx="2378536" cy="1427122"/>
      </dsp:txXfrm>
    </dsp:sp>
    <dsp:sp modelId="{0E1EF5AE-5148-4352-A7CC-FD0D139F3F1A}">
      <dsp:nvSpPr>
        <dsp:cNvPr id="0" name=""/>
        <dsp:cNvSpPr/>
      </dsp:nvSpPr>
      <dsp:spPr>
        <a:xfrm>
          <a:off x="2202024" y="1426552"/>
          <a:ext cx="5851200" cy="516463"/>
        </a:xfrm>
        <a:custGeom>
          <a:avLst/>
          <a:gdLst/>
          <a:ahLst/>
          <a:cxnLst/>
          <a:rect l="0" t="0" r="0" b="0"/>
          <a:pathLst>
            <a:path>
              <a:moveTo>
                <a:pt x="5851200" y="0"/>
              </a:moveTo>
              <a:lnTo>
                <a:pt x="5851200" y="275331"/>
              </a:lnTo>
              <a:lnTo>
                <a:pt x="0" y="275331"/>
              </a:lnTo>
              <a:lnTo>
                <a:pt x="0" y="516463"/>
              </a:lnTo>
            </a:path>
          </a:pathLst>
        </a:custGeom>
        <a:noFill/>
        <a:ln w="9525" cap="rnd" cmpd="sng" algn="ctr">
          <a:solidFill>
            <a:schemeClr val="accent5">
              <a:hueOff val="10077129"/>
              <a:satOff val="-4709"/>
              <a:lumOff val="-529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noProof="0"/>
        </a:p>
      </dsp:txBody>
      <dsp:txXfrm>
        <a:off x="4980707" y="1682048"/>
        <a:ext cx="293835" cy="5470"/>
      </dsp:txXfrm>
    </dsp:sp>
    <dsp:sp modelId="{941E0341-14A5-476D-BF09-8B2FDE10F727}">
      <dsp:nvSpPr>
        <dsp:cNvPr id="0" name=""/>
        <dsp:cNvSpPr/>
      </dsp:nvSpPr>
      <dsp:spPr>
        <a:xfrm>
          <a:off x="6863957" y="1230"/>
          <a:ext cx="2378536" cy="1427122"/>
        </a:xfrm>
        <a:prstGeom prst="rect">
          <a:avLst/>
        </a:prstGeom>
        <a:solidFill>
          <a:schemeClr val="accent5">
            <a:hueOff val="8061703"/>
            <a:satOff val="-3767"/>
            <a:lumOff val="-423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0" i="0" kern="1200" baseline="0" noProof="0"/>
            <a:t>Can create electrical arcs to nearby conductive objects.</a:t>
          </a:r>
          <a:endParaRPr lang="en-NZ" sz="1600" kern="1200" noProof="0"/>
        </a:p>
      </dsp:txBody>
      <dsp:txXfrm>
        <a:off x="6863957" y="1230"/>
        <a:ext cx="2378536" cy="1427122"/>
      </dsp:txXfrm>
    </dsp:sp>
    <dsp:sp modelId="{724CA937-B94C-4CB0-BF4D-56580550CFDB}">
      <dsp:nvSpPr>
        <dsp:cNvPr id="0" name=""/>
        <dsp:cNvSpPr/>
      </dsp:nvSpPr>
      <dsp:spPr>
        <a:xfrm>
          <a:off x="3389492" y="2643256"/>
          <a:ext cx="516463" cy="91440"/>
        </a:xfrm>
        <a:custGeom>
          <a:avLst/>
          <a:gdLst/>
          <a:ahLst/>
          <a:cxnLst/>
          <a:rect l="0" t="0" r="0" b="0"/>
          <a:pathLst>
            <a:path>
              <a:moveTo>
                <a:pt x="0" y="45720"/>
              </a:moveTo>
              <a:lnTo>
                <a:pt x="516463" y="45720"/>
              </a:lnTo>
            </a:path>
          </a:pathLst>
        </a:custGeom>
        <a:noFill/>
        <a:ln w="9525" cap="rnd" cmpd="sng" algn="ctr">
          <a:solidFill>
            <a:schemeClr val="accent5">
              <a:hueOff val="15115693"/>
              <a:satOff val="-7063"/>
              <a:lumOff val="-794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noProof="0"/>
        </a:p>
      </dsp:txBody>
      <dsp:txXfrm>
        <a:off x="3634048" y="2686241"/>
        <a:ext cx="27353" cy="5470"/>
      </dsp:txXfrm>
    </dsp:sp>
    <dsp:sp modelId="{3C51F400-B5AF-4670-AEA8-CA25417DCC9F}">
      <dsp:nvSpPr>
        <dsp:cNvPr id="0" name=""/>
        <dsp:cNvSpPr/>
      </dsp:nvSpPr>
      <dsp:spPr>
        <a:xfrm>
          <a:off x="1012756" y="1975415"/>
          <a:ext cx="2378536" cy="1427122"/>
        </a:xfrm>
        <a:prstGeom prst="rect">
          <a:avLst/>
        </a:prstGeom>
        <a:solidFill>
          <a:schemeClr val="accent5">
            <a:hueOff val="12092555"/>
            <a:satOff val="-5650"/>
            <a:lumOff val="-635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1" i="0" kern="1200" baseline="0" noProof="0"/>
            <a:t>Conductive materials such as the human body, tools, vehicles, and even trees can carry electricity.</a:t>
          </a:r>
          <a:endParaRPr lang="en-NZ" sz="1600" kern="1200" noProof="0"/>
        </a:p>
      </dsp:txBody>
      <dsp:txXfrm>
        <a:off x="1012756" y="1975415"/>
        <a:ext cx="2378536" cy="1427122"/>
      </dsp:txXfrm>
    </dsp:sp>
    <dsp:sp modelId="{CEA37688-AB00-43FD-8354-99AF8D64B6E8}">
      <dsp:nvSpPr>
        <dsp:cNvPr id="0" name=""/>
        <dsp:cNvSpPr/>
      </dsp:nvSpPr>
      <dsp:spPr>
        <a:xfrm>
          <a:off x="6315093" y="2643256"/>
          <a:ext cx="516463" cy="91440"/>
        </a:xfrm>
        <a:custGeom>
          <a:avLst/>
          <a:gdLst/>
          <a:ahLst/>
          <a:cxnLst/>
          <a:rect l="0" t="0" r="0" b="0"/>
          <a:pathLst>
            <a:path>
              <a:moveTo>
                <a:pt x="0" y="45720"/>
              </a:moveTo>
              <a:lnTo>
                <a:pt x="516463" y="45720"/>
              </a:lnTo>
            </a:path>
          </a:pathLst>
        </a:custGeom>
        <a:noFill/>
        <a:ln w="9525" cap="rnd" cmpd="sng" algn="ctr">
          <a:solidFill>
            <a:schemeClr val="accent5">
              <a:hueOff val="20154258"/>
              <a:satOff val="-9417"/>
              <a:lumOff val="-1058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noProof="0"/>
        </a:p>
      </dsp:txBody>
      <dsp:txXfrm>
        <a:off x="6559648" y="2686241"/>
        <a:ext cx="27353" cy="5470"/>
      </dsp:txXfrm>
    </dsp:sp>
    <dsp:sp modelId="{5EA6C6EC-6594-48DE-B921-6EC7B74866DC}">
      <dsp:nvSpPr>
        <dsp:cNvPr id="0" name=""/>
        <dsp:cNvSpPr/>
      </dsp:nvSpPr>
      <dsp:spPr>
        <a:xfrm>
          <a:off x="3938356" y="1975415"/>
          <a:ext cx="2378536" cy="1427122"/>
        </a:xfrm>
        <a:prstGeom prst="rect">
          <a:avLst/>
        </a:prstGeom>
        <a:solidFill>
          <a:schemeClr val="accent5">
            <a:hueOff val="16123407"/>
            <a:satOff val="-7534"/>
            <a:lumOff val="-847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0" i="0" kern="1200" baseline="0" noProof="0"/>
            <a:t>Higher voltages allow electricity to jump greater distances.</a:t>
          </a:r>
          <a:endParaRPr lang="en-NZ" sz="1600" kern="1200" noProof="0"/>
        </a:p>
      </dsp:txBody>
      <dsp:txXfrm>
        <a:off x="3938356" y="1975415"/>
        <a:ext cx="2378536" cy="1427122"/>
      </dsp:txXfrm>
    </dsp:sp>
    <dsp:sp modelId="{37463199-5AE9-428F-A682-1B72BB95D64A}">
      <dsp:nvSpPr>
        <dsp:cNvPr id="0" name=""/>
        <dsp:cNvSpPr/>
      </dsp:nvSpPr>
      <dsp:spPr>
        <a:xfrm>
          <a:off x="6863957" y="1975415"/>
          <a:ext cx="2378536" cy="1427122"/>
        </a:xfrm>
        <a:prstGeom prst="rect">
          <a:avLst/>
        </a:prstGeom>
        <a:solidFill>
          <a:schemeClr val="accent5">
            <a:hueOff val="20154258"/>
            <a:satOff val="-9417"/>
            <a:lumOff val="-1058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550" tIns="122340" rIns="116550" bIns="122340" numCol="1" spcCol="1270" anchor="ctr" anchorCtr="0">
          <a:noAutofit/>
        </a:bodyPr>
        <a:lstStyle/>
        <a:p>
          <a:pPr marL="0" lvl="0" indent="0" algn="ctr" defTabSz="711200">
            <a:lnSpc>
              <a:spcPct val="90000"/>
            </a:lnSpc>
            <a:spcBef>
              <a:spcPct val="0"/>
            </a:spcBef>
            <a:spcAft>
              <a:spcPct val="35000"/>
            </a:spcAft>
            <a:buNone/>
          </a:pPr>
          <a:r>
            <a:rPr lang="en-NZ" sz="1600" b="0" i="0" kern="1200" baseline="0" noProof="0"/>
            <a:t>Exposure to high-voltage current can result in </a:t>
          </a:r>
          <a:r>
            <a:rPr lang="en-NZ" sz="1600" b="0" i="0" u="sng" kern="1200" baseline="0" noProof="0"/>
            <a:t>severe burns and cardiac arrest</a:t>
          </a:r>
          <a:r>
            <a:rPr lang="en-NZ" sz="1600" b="0" i="0" kern="1200" baseline="0" noProof="0"/>
            <a:t>.</a:t>
          </a:r>
          <a:endParaRPr lang="en-NZ" sz="1600" kern="1200" noProof="0"/>
        </a:p>
      </dsp:txBody>
      <dsp:txXfrm>
        <a:off x="6863957" y="1975415"/>
        <a:ext cx="2378536" cy="14271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82DB51-373D-4F37-92AE-3CB1B24FEDAD}">
      <dsp:nvSpPr>
        <dsp:cNvPr id="0" name=""/>
        <dsp:cNvSpPr/>
      </dsp:nvSpPr>
      <dsp:spPr>
        <a:xfrm>
          <a:off x="2635" y="75704"/>
          <a:ext cx="2090569" cy="125434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If there is a risk that the Minimum Approach Distance (MAD) may be breached, </a:t>
          </a:r>
          <a:r>
            <a:rPr lang="en-US" sz="1200" b="1" kern="1200" dirty="0"/>
            <a:t>additional control measures must be taken</a:t>
          </a:r>
          <a:r>
            <a:rPr lang="en-US" sz="1200" kern="1200" dirty="0"/>
            <a:t>. These may include:</a:t>
          </a:r>
        </a:p>
      </dsp:txBody>
      <dsp:txXfrm>
        <a:off x="2635" y="75704"/>
        <a:ext cx="2090569" cy="1254341"/>
      </dsp:txXfrm>
    </dsp:sp>
    <dsp:sp modelId="{EC0ECEEC-4DA3-41DF-994D-6B743DEC035F}">
      <dsp:nvSpPr>
        <dsp:cNvPr id="0" name=""/>
        <dsp:cNvSpPr/>
      </dsp:nvSpPr>
      <dsp:spPr>
        <a:xfrm>
          <a:off x="2302261" y="75704"/>
          <a:ext cx="2090569" cy="125434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Increasing your distance from the line</a:t>
          </a:r>
        </a:p>
      </dsp:txBody>
      <dsp:txXfrm>
        <a:off x="2302261" y="75704"/>
        <a:ext cx="2090569" cy="1254341"/>
      </dsp:txXfrm>
    </dsp:sp>
    <dsp:sp modelId="{C6584941-EF5E-43EA-AF62-9D0832FAB69F}">
      <dsp:nvSpPr>
        <dsp:cNvPr id="0" name=""/>
        <dsp:cNvSpPr/>
      </dsp:nvSpPr>
      <dsp:spPr>
        <a:xfrm>
          <a:off x="4601887" y="75704"/>
          <a:ext cx="2090569" cy="1254341"/>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Installing warning signs and/or bunting flags</a:t>
          </a:r>
        </a:p>
      </dsp:txBody>
      <dsp:txXfrm>
        <a:off x="4601887" y="75704"/>
        <a:ext cx="2090569" cy="1254341"/>
      </dsp:txXfrm>
    </dsp:sp>
    <dsp:sp modelId="{B25BB55A-7834-4960-94B0-674CECDE4E25}">
      <dsp:nvSpPr>
        <dsp:cNvPr id="0" name=""/>
        <dsp:cNvSpPr/>
      </dsp:nvSpPr>
      <dsp:spPr>
        <a:xfrm>
          <a:off x="6901513" y="75704"/>
          <a:ext cx="2090569" cy="125434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Appointing a safety observer to warn workers when proximity becomes unsafe</a:t>
          </a:r>
        </a:p>
      </dsp:txBody>
      <dsp:txXfrm>
        <a:off x="6901513" y="75704"/>
        <a:ext cx="2090569" cy="1254341"/>
      </dsp:txXfrm>
    </dsp:sp>
    <dsp:sp modelId="{188524D5-6308-482B-A8DE-7D707F96F32F}">
      <dsp:nvSpPr>
        <dsp:cNvPr id="0" name=""/>
        <dsp:cNvSpPr/>
      </dsp:nvSpPr>
      <dsp:spPr>
        <a:xfrm>
          <a:off x="2635" y="1539102"/>
          <a:ext cx="2090569" cy="1254341"/>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Engaging electrical specialists</a:t>
          </a:r>
        </a:p>
      </dsp:txBody>
      <dsp:txXfrm>
        <a:off x="2635" y="1539102"/>
        <a:ext cx="2090569" cy="1254341"/>
      </dsp:txXfrm>
    </dsp:sp>
    <dsp:sp modelId="{29DEA606-B707-4460-9E3C-D3F85E4092B7}">
      <dsp:nvSpPr>
        <dsp:cNvPr id="0" name=""/>
        <dsp:cNvSpPr/>
      </dsp:nvSpPr>
      <dsp:spPr>
        <a:xfrm>
          <a:off x="2302261" y="1539102"/>
          <a:ext cx="2090569" cy="1254341"/>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Using specialised machinery designed for close approach work</a:t>
          </a:r>
        </a:p>
      </dsp:txBody>
      <dsp:txXfrm>
        <a:off x="2302261" y="1539102"/>
        <a:ext cx="2090569" cy="1254341"/>
      </dsp:txXfrm>
    </dsp:sp>
    <dsp:sp modelId="{DCAA81F8-0F90-4A61-9E5F-0DA5A58A9A10}">
      <dsp:nvSpPr>
        <dsp:cNvPr id="0" name=""/>
        <dsp:cNvSpPr/>
      </dsp:nvSpPr>
      <dsp:spPr>
        <a:xfrm>
          <a:off x="4601887" y="1539102"/>
          <a:ext cx="2090569" cy="125434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Arranging for the line to be isolated and earthed by BEL</a:t>
          </a:r>
        </a:p>
      </dsp:txBody>
      <dsp:txXfrm>
        <a:off x="4601887" y="1539102"/>
        <a:ext cx="2090569" cy="1254341"/>
      </dsp:txXfrm>
    </dsp:sp>
    <dsp:sp modelId="{FF470552-D5D5-4D41-B9EB-E537F4255116}">
      <dsp:nvSpPr>
        <dsp:cNvPr id="0" name=""/>
        <dsp:cNvSpPr/>
      </dsp:nvSpPr>
      <dsp:spPr>
        <a:xfrm>
          <a:off x="6901513" y="1539102"/>
          <a:ext cx="2090569" cy="1254341"/>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Taking other actions appropriate to the specific situation</a:t>
          </a:r>
        </a:p>
      </dsp:txBody>
      <dsp:txXfrm>
        <a:off x="6901513" y="1539102"/>
        <a:ext cx="2090569" cy="1254341"/>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5:10.343"/>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21.886"/>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24.311"/>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25.214"/>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26.972"/>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30.363"/>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32.926"/>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39.725"/>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46.302"/>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50.677"/>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51.897"/>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5:12.315"/>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5:17.185"/>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5:20.314"/>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3:38.329"/>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1 167,'25'0,"40"-1,0 3,0 3,76 14,29 11,-146-28,1 0,-1-2,1-1,47-8,-58 5,-1-1,0-1,0 0,0-1,-1 0,1-1,-2-1,1 0,-2 0,1-1,14-18,-10 13,0 0,1 1,0 1,24-16,-32 26,1-1,-1 1,0 0,1 1,-1 0,1 0,0 1,14-1,77 6,-36 0,708-4,-741 2,57 10,-55-6,47 2,-11-9,-43 0,1 1,-1 1,1 1,30 7,9 3,-49-10,0 1,-1 0,1 1,-1 1,22 10,10 5,0-2,2-2,0-2,87 12,-99-19,87 27,-32-7,170 14,-245-39,240 19,-198-15,74-2,-22-2,-92 0,-1 1,0 1,0 1,18 7,-18-6,0 0,1-1,33 3,142 20,-113-14,41-3,-84-10,1 3,38 8,149 19,224 44,-413-69,-1-2,65-2,-70-3,0 1,1 2,-1 1,43 11,-17-2,0-3,0-2,0-2,88-5,-95-1,-23 3,0 0,30 7,-27-3,48 2,100-7,-58-2,0 5,163 26,-190-18,1-4,176-7,-115-4,-21 6,151-6,-265 0,0-1,38-13,-36 10,46-8,15 8,133 8,26-2,-213-3,0-1,40-12,-42 9,0 1,52-5,38-1,-71 6,53 0,486 8,-571-2,0-1,0 0,0-1,-1-1,26-10,-23 8,0 0,1 1,28-4,56 4,47-7,100-15,-212 22,0 2,56 3,29-2,-91-3,-1-1,35-11,-34 9,-3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3:51.077"/>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68,'1162'0,"-1102"-3,99-17,-3-2,-71 13,78-3,77 10,192 6,-376 2,0 3,-1 2,89 31,-71-19,88 15,-95-25,76 27,39 10,-55-19,-91-20,1-1,1-2,0-2,71 3,-83-8,1 2,-1 1,0 0,33 12,18 3,327 44,-310-43,-73-13,1-2,0-1,41 3,-39-5,0 1,-1 0,34 11,-33-8,0 0,1-2,31 2,68-5,-66-3,0 3,-1 2,111 21,-9 5,-54-12,386 59,-376-69,118-8,-75-2,2166 3,-2301-1,0-2,-1 0,43-12,-41 8,1 2,42-5,-28 6,59-14,-61 10,69-6,-23 12,104-9,-156 8,-17 2,1 0,0-1,-1 0,0-1,1-1,-1 0,-1 0,1-1,0-1,-1 0,12-9,-16 8,0 1,1 0,0 0,0 1,0 1,0-1,1 1,17-4,-3 3,1 1,33 0,-42 3,66-8,29-2,921 12,-968-5,-35-1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3:55.620"/>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0 44,'1'0,"-1"-1,0 0,1 0,-1 1,1-1,-1 0,1 1,-1-1,1 1,-1-1,1 0,-1 1,1 0,0-1,-1 1,1-1,0 1,0 0,-1-1,1 1,0 0,0 0,0-1,-1 1,2 0,25-4,-23 3,115-13,151 1,294 14,-539-1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06.846"/>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1 118,'0'1,"1"0,-1-1,0 1,1 0,-1 0,1-1,-1 1,1 0,0-1,-1 1,1-1,0 1,-1-1,1 1,0-1,0 1,-1-1,1 0,0 1,0-1,0 0,0 0,-1 1,1-1,2 0,26 4,-24-4,404 8,-235-11,-148 5,-1-2,1-2,0 0,-1-1,1-2,-1 0,0-2,-1-1,0 0,28-15,-24 8,42-15,-8 4,-46 19</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5T20:34:14.138"/>
    </inkml:context>
    <inkml:brush xml:id="br0">
      <inkml:brushProperty name="width" value="0.3" units="cm"/>
      <inkml:brushProperty name="height" value="0.6" units="cm"/>
      <inkml:brushProperty name="color" value="#FA1D06"/>
      <inkml:brushProperty name="tip" value="rectangle"/>
      <inkml:brushProperty name="rasterOp" value="maskPen"/>
      <inkml:brushProperty name="ignorePressure" value="1"/>
    </inkml:brush>
  </inkml:definitions>
  <inkml:trace contextRef="#ctx0" brushRef="#br0">3832 0,'-1008'0,"983"2,1 1,0 1,0 1,0 2,1 0,0 1,-41 21,54-24,-9 1,0 0,0-2,0 0,0-1,-32 1,-6 1,-178 20,207-21,1 2,-1 1,2 0,-1 2,-45 23,39-19,-1-1,0-2,-1-1,-40 5,-25 7,69-15,-1-1,-41 0,-39 7,52-5,-1-2,-118-6,62-2,-405 3,504-1,1-1,0-1,0 0,-26-9,24 6,0 1,-1 0,-21-1,-168-15,190 19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31768D-9CF7-455A-B2B2-913249439F64}" type="datetimeFigureOut">
              <a:rPr lang="en-NZ" smtClean="0"/>
              <a:t>3/07/2025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B1A6E-D554-43B9-A663-471BC81C5674}" type="slidenum">
              <a:rPr lang="en-NZ" smtClean="0"/>
              <a:t>‹#›</a:t>
            </a:fld>
            <a:endParaRPr lang="en-NZ"/>
          </a:p>
        </p:txBody>
      </p:sp>
    </p:spTree>
    <p:extLst>
      <p:ext uri="{BB962C8B-B14F-4D97-AF65-F5344CB8AC3E}">
        <p14:creationId xmlns:p14="http://schemas.microsoft.com/office/powerpoint/2010/main" val="2481198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9</a:t>
            </a:fld>
            <a:endParaRPr lang="en-NZ"/>
          </a:p>
        </p:txBody>
      </p:sp>
    </p:spTree>
    <p:extLst>
      <p:ext uri="{BB962C8B-B14F-4D97-AF65-F5344CB8AC3E}">
        <p14:creationId xmlns:p14="http://schemas.microsoft.com/office/powerpoint/2010/main" val="647020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19</a:t>
            </a:fld>
            <a:endParaRPr lang="en-NZ"/>
          </a:p>
        </p:txBody>
      </p:sp>
    </p:spTree>
    <p:extLst>
      <p:ext uri="{BB962C8B-B14F-4D97-AF65-F5344CB8AC3E}">
        <p14:creationId xmlns:p14="http://schemas.microsoft.com/office/powerpoint/2010/main" val="253424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20</a:t>
            </a:fld>
            <a:endParaRPr lang="en-NZ"/>
          </a:p>
        </p:txBody>
      </p:sp>
    </p:spTree>
    <p:extLst>
      <p:ext uri="{BB962C8B-B14F-4D97-AF65-F5344CB8AC3E}">
        <p14:creationId xmlns:p14="http://schemas.microsoft.com/office/powerpoint/2010/main" val="3075184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21</a:t>
            </a:fld>
            <a:endParaRPr lang="en-NZ"/>
          </a:p>
        </p:txBody>
      </p:sp>
    </p:spTree>
    <p:extLst>
      <p:ext uri="{BB962C8B-B14F-4D97-AF65-F5344CB8AC3E}">
        <p14:creationId xmlns:p14="http://schemas.microsoft.com/office/powerpoint/2010/main" val="2922686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22</a:t>
            </a:fld>
            <a:endParaRPr lang="en-NZ"/>
          </a:p>
        </p:txBody>
      </p:sp>
    </p:spTree>
    <p:extLst>
      <p:ext uri="{BB962C8B-B14F-4D97-AF65-F5344CB8AC3E}">
        <p14:creationId xmlns:p14="http://schemas.microsoft.com/office/powerpoint/2010/main" val="276154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25B1A6E-D554-43B9-A663-471BC81C5674}" type="slidenum">
              <a:rPr lang="en-NZ" smtClean="0"/>
              <a:t>23</a:t>
            </a:fld>
            <a:endParaRPr lang="en-NZ"/>
          </a:p>
        </p:txBody>
      </p:sp>
    </p:spTree>
    <p:extLst>
      <p:ext uri="{BB962C8B-B14F-4D97-AF65-F5344CB8AC3E}">
        <p14:creationId xmlns:p14="http://schemas.microsoft.com/office/powerpoint/2010/main" val="3052175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10</a:t>
            </a:fld>
            <a:endParaRPr lang="en-NZ"/>
          </a:p>
        </p:txBody>
      </p:sp>
    </p:spTree>
    <p:extLst>
      <p:ext uri="{BB962C8B-B14F-4D97-AF65-F5344CB8AC3E}">
        <p14:creationId xmlns:p14="http://schemas.microsoft.com/office/powerpoint/2010/main" val="241933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11</a:t>
            </a:fld>
            <a:endParaRPr lang="en-NZ"/>
          </a:p>
        </p:txBody>
      </p:sp>
    </p:spTree>
    <p:extLst>
      <p:ext uri="{BB962C8B-B14F-4D97-AF65-F5344CB8AC3E}">
        <p14:creationId xmlns:p14="http://schemas.microsoft.com/office/powerpoint/2010/main" val="813386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12</a:t>
            </a:fld>
            <a:endParaRPr lang="en-NZ"/>
          </a:p>
        </p:txBody>
      </p:sp>
    </p:spTree>
    <p:extLst>
      <p:ext uri="{BB962C8B-B14F-4D97-AF65-F5344CB8AC3E}">
        <p14:creationId xmlns:p14="http://schemas.microsoft.com/office/powerpoint/2010/main" val="3442474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14</a:t>
            </a:fld>
            <a:endParaRPr lang="en-NZ"/>
          </a:p>
        </p:txBody>
      </p:sp>
    </p:spTree>
    <p:extLst>
      <p:ext uri="{BB962C8B-B14F-4D97-AF65-F5344CB8AC3E}">
        <p14:creationId xmlns:p14="http://schemas.microsoft.com/office/powerpoint/2010/main" val="1095489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15</a:t>
            </a:fld>
            <a:endParaRPr lang="en-NZ"/>
          </a:p>
        </p:txBody>
      </p:sp>
    </p:spTree>
    <p:extLst>
      <p:ext uri="{BB962C8B-B14F-4D97-AF65-F5344CB8AC3E}">
        <p14:creationId xmlns:p14="http://schemas.microsoft.com/office/powerpoint/2010/main" val="2137325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16</a:t>
            </a:fld>
            <a:endParaRPr lang="en-NZ"/>
          </a:p>
        </p:txBody>
      </p:sp>
    </p:spTree>
    <p:extLst>
      <p:ext uri="{BB962C8B-B14F-4D97-AF65-F5344CB8AC3E}">
        <p14:creationId xmlns:p14="http://schemas.microsoft.com/office/powerpoint/2010/main" val="484476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17</a:t>
            </a:fld>
            <a:endParaRPr lang="en-NZ"/>
          </a:p>
        </p:txBody>
      </p:sp>
    </p:spTree>
    <p:extLst>
      <p:ext uri="{BB962C8B-B14F-4D97-AF65-F5344CB8AC3E}">
        <p14:creationId xmlns:p14="http://schemas.microsoft.com/office/powerpoint/2010/main" val="2158202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125B1A6E-D554-43B9-A663-471BC81C5674}" type="slidenum">
              <a:rPr lang="en-NZ" smtClean="0"/>
              <a:t>18</a:t>
            </a:fld>
            <a:endParaRPr lang="en-NZ"/>
          </a:p>
        </p:txBody>
      </p:sp>
    </p:spTree>
    <p:extLst>
      <p:ext uri="{BB962C8B-B14F-4D97-AF65-F5344CB8AC3E}">
        <p14:creationId xmlns:p14="http://schemas.microsoft.com/office/powerpoint/2010/main" val="4000382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557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25CE3CD-ECD1-415A-AE50-DFA08470CC6A}" type="datetimeFigureOut">
              <a:rPr lang="en-NZ" smtClean="0"/>
              <a:t>3/07/2025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238541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2978847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671116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1134076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311297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1419240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1697469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3527603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87505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5CE3CD-ECD1-415A-AE50-DFA08470CC6A}" type="datetimeFigureOut">
              <a:rPr lang="en-NZ" smtClean="0"/>
              <a:t>3/07/2025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2714492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25CE3CD-ECD1-415A-AE50-DFA08470CC6A}" type="datetimeFigureOut">
              <a:rPr lang="en-NZ" smtClean="0"/>
              <a:t>3/07/2025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500225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25CE3CD-ECD1-415A-AE50-DFA08470CC6A}" type="datetimeFigureOut">
              <a:rPr lang="en-NZ" smtClean="0"/>
              <a:t>3/07/2025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4294600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5CE3CD-ECD1-415A-AE50-DFA08470CC6A}" type="datetimeFigureOut">
              <a:rPr lang="en-NZ" smtClean="0"/>
              <a:t>3/07/2025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619255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5CE3CD-ECD1-415A-AE50-DFA08470CC6A}" type="datetimeFigureOut">
              <a:rPr lang="en-NZ" smtClean="0"/>
              <a:t>3/07/2025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4181970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5CE3CD-ECD1-415A-AE50-DFA08470CC6A}" type="datetimeFigureOut">
              <a:rPr lang="en-NZ" smtClean="0"/>
              <a:t>3/07/2025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2726048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5CE3CD-ECD1-415A-AE50-DFA08470CC6A}" type="datetimeFigureOut">
              <a:rPr lang="en-NZ" smtClean="0"/>
              <a:t>3/07/2025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FEAABC7-5761-43F4-BD4F-46EF17CE2EDA}" type="slidenum">
              <a:rPr lang="en-NZ" smtClean="0"/>
              <a:t>‹#›</a:t>
            </a:fld>
            <a:endParaRPr lang="en-NZ"/>
          </a:p>
        </p:txBody>
      </p:sp>
    </p:spTree>
    <p:extLst>
      <p:ext uri="{BB962C8B-B14F-4D97-AF65-F5344CB8AC3E}">
        <p14:creationId xmlns:p14="http://schemas.microsoft.com/office/powerpoint/2010/main" val="1027635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25CE3CD-ECD1-415A-AE50-DFA08470CC6A}" type="datetimeFigureOut">
              <a:rPr lang="en-NZ" smtClean="0"/>
              <a:t>3/07/2025</a:t>
            </a:fld>
            <a:endParaRPr lang="en-NZ"/>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NZ"/>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FEAABC7-5761-43F4-BD4F-46EF17CE2EDA}" type="slidenum">
              <a:rPr lang="en-NZ" smtClean="0"/>
              <a:t>‹#›</a:t>
            </a:fld>
            <a:endParaRPr lang="en-NZ"/>
          </a:p>
        </p:txBody>
      </p:sp>
      <p:pic>
        <p:nvPicPr>
          <p:cNvPr id="15" name="Picture 14" descr="A logo with blue and green text&#10;&#10;AI-generated content may be incorrect.">
            <a:extLst>
              <a:ext uri="{FF2B5EF4-FFF2-40B4-BE49-F238E27FC236}">
                <a16:creationId xmlns:a16="http://schemas.microsoft.com/office/drawing/2014/main" id="{15F1918A-4B4E-E887-A7DD-23639BB9A965}"/>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704512" y="5733521"/>
            <a:ext cx="1391987" cy="1073635"/>
          </a:xfrm>
          <a:prstGeom prst="rect">
            <a:avLst/>
          </a:prstGeom>
        </p:spPr>
      </p:pic>
    </p:spTree>
    <p:extLst>
      <p:ext uri="{BB962C8B-B14F-4D97-AF65-F5344CB8AC3E}">
        <p14:creationId xmlns:p14="http://schemas.microsoft.com/office/powerpoint/2010/main" val="2848880371"/>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14.png"/><Relationship Id="rId7" Type="http://schemas.openxmlformats.org/officeDocument/2006/relationships/customXml" Target="../ink/ink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5.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8" Type="http://schemas.openxmlformats.org/officeDocument/2006/relationships/customXml" Target="../ink/ink7.xml"/><Relationship Id="rId13" Type="http://schemas.openxmlformats.org/officeDocument/2006/relationships/image" Target="../media/image21.png"/><Relationship Id="rId18" Type="http://schemas.openxmlformats.org/officeDocument/2006/relationships/customXml" Target="../ink/ink13.xml"/><Relationship Id="rId3" Type="http://schemas.openxmlformats.org/officeDocument/2006/relationships/image" Target="../media/image16.png"/><Relationship Id="rId21" Type="http://schemas.openxmlformats.org/officeDocument/2006/relationships/customXml" Target="../ink/ink16.xml"/><Relationship Id="rId7" Type="http://schemas.openxmlformats.org/officeDocument/2006/relationships/image" Target="../media/image18.png"/><Relationship Id="rId12" Type="http://schemas.openxmlformats.org/officeDocument/2006/relationships/customXml" Target="../ink/ink9.xml"/><Relationship Id="rId17" Type="http://schemas.openxmlformats.org/officeDocument/2006/relationships/customXml" Target="../ink/ink12.xml"/><Relationship Id="rId2" Type="http://schemas.openxmlformats.org/officeDocument/2006/relationships/notesSlide" Target="../notesSlides/notesSlide7.xml"/><Relationship Id="rId16" Type="http://schemas.openxmlformats.org/officeDocument/2006/relationships/customXml" Target="../ink/ink11.xml"/><Relationship Id="rId20" Type="http://schemas.openxmlformats.org/officeDocument/2006/relationships/customXml" Target="../ink/ink15.xml"/><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20.png"/><Relationship Id="rId24" Type="http://schemas.openxmlformats.org/officeDocument/2006/relationships/customXml" Target="../ink/ink19.xml"/><Relationship Id="rId5" Type="http://schemas.openxmlformats.org/officeDocument/2006/relationships/image" Target="../media/image17.png"/><Relationship Id="rId15" Type="http://schemas.openxmlformats.org/officeDocument/2006/relationships/image" Target="../media/image15.png"/><Relationship Id="rId23" Type="http://schemas.openxmlformats.org/officeDocument/2006/relationships/customXml" Target="../ink/ink18.xml"/><Relationship Id="rId10" Type="http://schemas.openxmlformats.org/officeDocument/2006/relationships/customXml" Target="../ink/ink8.xml"/><Relationship Id="rId19" Type="http://schemas.openxmlformats.org/officeDocument/2006/relationships/customXml" Target="../ink/ink14.xml"/><Relationship Id="rId4" Type="http://schemas.openxmlformats.org/officeDocument/2006/relationships/customXml" Target="../ink/ink5.xml"/><Relationship Id="rId9" Type="http://schemas.openxmlformats.org/officeDocument/2006/relationships/image" Target="../media/image19.png"/><Relationship Id="rId14" Type="http://schemas.openxmlformats.org/officeDocument/2006/relationships/customXml" Target="../ink/ink10.xml"/><Relationship Id="rId22" Type="http://schemas.openxmlformats.org/officeDocument/2006/relationships/customXml" Target="../ink/ink1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A400E8-9E7D-2593-1585-C856351DDE82}"/>
              </a:ext>
            </a:extLst>
          </p:cNvPr>
          <p:cNvSpPr/>
          <p:nvPr/>
        </p:nvSpPr>
        <p:spPr>
          <a:xfrm>
            <a:off x="890945" y="1278671"/>
            <a:ext cx="7158891" cy="3512161"/>
          </a:xfrm>
          <a:prstGeom prst="rect">
            <a:avLst/>
          </a:prstGeom>
          <a:solidFill>
            <a:schemeClr val="accent1">
              <a:lumMod val="7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NZ" noProof="0"/>
          </a:p>
        </p:txBody>
      </p:sp>
      <p:sp>
        <p:nvSpPr>
          <p:cNvPr id="2" name="Title 1">
            <a:extLst>
              <a:ext uri="{FF2B5EF4-FFF2-40B4-BE49-F238E27FC236}">
                <a16:creationId xmlns:a16="http://schemas.microsoft.com/office/drawing/2014/main" id="{23AD1CD5-0E52-DD90-9E3C-E18C9FA384A6}"/>
              </a:ext>
            </a:extLst>
          </p:cNvPr>
          <p:cNvSpPr>
            <a:spLocks noGrp="1"/>
          </p:cNvSpPr>
          <p:nvPr>
            <p:ph type="ctrTitle"/>
          </p:nvPr>
        </p:nvSpPr>
        <p:spPr>
          <a:xfrm>
            <a:off x="1117601" y="775677"/>
            <a:ext cx="5869354" cy="2387600"/>
          </a:xfrm>
        </p:spPr>
        <p:txBody>
          <a:bodyPr>
            <a:normAutofit/>
          </a:bodyPr>
          <a:lstStyle/>
          <a:p>
            <a:pPr algn="l"/>
            <a:r>
              <a:rPr lang="en-NZ"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Close Approach to Power Lines</a:t>
            </a:r>
          </a:p>
        </p:txBody>
      </p:sp>
    </p:spTree>
    <p:extLst>
      <p:ext uri="{BB962C8B-B14F-4D97-AF65-F5344CB8AC3E}">
        <p14:creationId xmlns:p14="http://schemas.microsoft.com/office/powerpoint/2010/main" val="4038547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758342" y="283402"/>
            <a:ext cx="10675316"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Managing work near powerlines</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7" y="1289631"/>
            <a:ext cx="5237527" cy="3416320"/>
          </a:xfrm>
          <a:prstGeom prst="rect">
            <a:avLst/>
          </a:prstGeom>
          <a:noFill/>
        </p:spPr>
        <p:txBody>
          <a:bodyPr wrap="square">
            <a:spAutoFit/>
          </a:bodyPr>
          <a:lstStyle/>
          <a:p>
            <a:pPr>
              <a:buNone/>
            </a:pPr>
            <a:r>
              <a:rPr lang="en-US" dirty="0">
                <a:solidFill>
                  <a:schemeClr val="bg1"/>
                </a:solidFill>
              </a:rPr>
              <a:t>Certain tasks involve people or machinery operating within four (4) </a:t>
            </a:r>
            <a:r>
              <a:rPr lang="en-US" dirty="0" err="1">
                <a:solidFill>
                  <a:schemeClr val="bg1"/>
                </a:solidFill>
              </a:rPr>
              <a:t>metres</a:t>
            </a:r>
            <a:r>
              <a:rPr lang="en-US" dirty="0">
                <a:solidFill>
                  <a:schemeClr val="bg1"/>
                </a:solidFill>
              </a:rPr>
              <a:t> of power lines. It is legally mandatory to obtain a Close Approach Consent from BEL.</a:t>
            </a:r>
          </a:p>
          <a:p>
            <a:pPr>
              <a:buNone/>
            </a:pPr>
            <a:endParaRPr lang="en-US" dirty="0">
              <a:solidFill>
                <a:schemeClr val="bg1"/>
              </a:solidFill>
            </a:endParaRPr>
          </a:p>
          <a:p>
            <a:pPr>
              <a:buNone/>
            </a:pPr>
            <a:r>
              <a:rPr lang="en-US" b="1" dirty="0">
                <a:solidFill>
                  <a:schemeClr val="bg1"/>
                </a:solidFill>
              </a:rPr>
              <a:t>Close Approach Consent</a:t>
            </a:r>
            <a:endParaRPr lang="en-US" dirty="0">
              <a:solidFill>
                <a:schemeClr val="bg1"/>
              </a:solidFill>
            </a:endParaRPr>
          </a:p>
          <a:p>
            <a:pPr marL="285750" indent="-285750">
              <a:buFont typeface="Arial" panose="020B0604020202020204" pitchFamily="34" charset="0"/>
              <a:buChar char="•"/>
            </a:pPr>
            <a:r>
              <a:rPr lang="en-US" dirty="0">
                <a:solidFill>
                  <a:schemeClr val="bg1"/>
                </a:solidFill>
              </a:rPr>
              <a:t>In some cases, a reduced Minimum Approach Distance (MAD) may be allowed  based on the nature of the work.</a:t>
            </a:r>
          </a:p>
          <a:p>
            <a:pPr marL="285750" indent="-285750">
              <a:buFont typeface="Arial" panose="020B0604020202020204" pitchFamily="34" charset="0"/>
              <a:buChar char="•"/>
            </a:pPr>
            <a:r>
              <a:rPr lang="en-US" dirty="0">
                <a:solidFill>
                  <a:schemeClr val="bg1"/>
                </a:solidFill>
              </a:rPr>
              <a:t>BEL will provide specific restrictions and special conditions to ensure the safety of workers, the public, and the network.</a:t>
            </a:r>
          </a:p>
        </p:txBody>
      </p:sp>
      <p:pic>
        <p:nvPicPr>
          <p:cNvPr id="2" name="Picture 2">
            <a:extLst>
              <a:ext uri="{FF2B5EF4-FFF2-40B4-BE49-F238E27FC236}">
                <a16:creationId xmlns:a16="http://schemas.microsoft.com/office/drawing/2014/main" id="{0B037D7C-ACD9-05CA-7028-2809361361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05" t="2475" r="23997" b="22297"/>
          <a:stretch/>
        </p:blipFill>
        <p:spPr bwMode="auto">
          <a:xfrm>
            <a:off x="6289966" y="1501587"/>
            <a:ext cx="5348596" cy="326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330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3DD04AC2-A6BB-67A0-7AAA-D9E38C5C1A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123723" y="1087758"/>
            <a:ext cx="5068277" cy="50682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0A37151-F63E-BD84-DE48-A5DD31708F61}"/>
              </a:ext>
            </a:extLst>
          </p:cNvPr>
          <p:cNvSpPr txBox="1"/>
          <p:nvPr/>
        </p:nvSpPr>
        <p:spPr>
          <a:xfrm>
            <a:off x="875144" y="217380"/>
            <a:ext cx="9202305"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Digging and underground cables</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261583" y="1589037"/>
            <a:ext cx="7486754" cy="3416320"/>
          </a:xfrm>
          <a:prstGeom prst="rect">
            <a:avLst/>
          </a:prstGeom>
          <a:noFill/>
        </p:spPr>
        <p:txBody>
          <a:bodyPr wrap="square">
            <a:spAutoFit/>
          </a:bodyPr>
          <a:lstStyle/>
          <a:p>
            <a:pPr>
              <a:buNone/>
            </a:pPr>
            <a:r>
              <a:rPr lang="en-US" dirty="0">
                <a:solidFill>
                  <a:schemeClr val="bg1"/>
                </a:solidFill>
              </a:rPr>
              <a:t>BEL requires you to have a Close Approach Consent when digging within four </a:t>
            </a:r>
            <a:r>
              <a:rPr lang="en-US" dirty="0" err="1">
                <a:solidFill>
                  <a:schemeClr val="bg1"/>
                </a:solidFill>
              </a:rPr>
              <a:t>metres</a:t>
            </a:r>
            <a:r>
              <a:rPr lang="en-US" dirty="0">
                <a:solidFill>
                  <a:schemeClr val="bg1"/>
                </a:solidFill>
              </a:rPr>
              <a:t> of underground cables. It is your responsibility to identify the cables and avoid causing damage.</a:t>
            </a:r>
          </a:p>
          <a:p>
            <a:pPr>
              <a:buNone/>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Locate cables before starting any digging. Contact BEL for assistance.</a:t>
            </a:r>
          </a:p>
          <a:p>
            <a:pPr marL="285750" indent="-285750">
              <a:buFont typeface="Arial" panose="020B0604020202020204" pitchFamily="34" charset="0"/>
              <a:buChar char="•"/>
            </a:pPr>
            <a:r>
              <a:rPr lang="en-US" dirty="0">
                <a:solidFill>
                  <a:schemeClr val="bg1"/>
                </a:solidFill>
              </a:rPr>
              <a:t>Confirm the exact location and depth of cables by pot-holing or hydro vacuuming before using mechanical excavation within 2 </a:t>
            </a:r>
            <a:r>
              <a:rPr lang="en-US" dirty="0" err="1">
                <a:solidFill>
                  <a:schemeClr val="bg1"/>
                </a:solidFill>
              </a:rPr>
              <a:t>metres</a:t>
            </a:r>
            <a:r>
              <a:rPr lang="en-US" dirty="0">
                <a:solidFill>
                  <a:schemeClr val="bg1"/>
                </a:solidFill>
              </a:rPr>
              <a:t> of the cables.</a:t>
            </a:r>
          </a:p>
          <a:p>
            <a:pPr marL="285750" indent="-285750">
              <a:buFont typeface="Arial" panose="020B0604020202020204" pitchFamily="34" charset="0"/>
              <a:buChar char="•"/>
            </a:pPr>
            <a:endParaRPr lang="en-US" dirty="0">
              <a:solidFill>
                <a:schemeClr val="bg1"/>
              </a:solidFill>
            </a:endParaRPr>
          </a:p>
          <a:p>
            <a:r>
              <a:rPr lang="en-US" dirty="0">
                <a:solidFill>
                  <a:schemeClr val="bg1"/>
                </a:solidFill>
              </a:rPr>
              <a:t>Never rely solely on plans, plans can be inaccurate or incomplete!</a:t>
            </a:r>
          </a:p>
        </p:txBody>
      </p:sp>
    </p:spTree>
    <p:extLst>
      <p:ext uri="{BB962C8B-B14F-4D97-AF65-F5344CB8AC3E}">
        <p14:creationId xmlns:p14="http://schemas.microsoft.com/office/powerpoint/2010/main" val="4144718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92234031-FBFB-E405-C118-15CACB8FF2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8464960" y="1436226"/>
            <a:ext cx="4104936" cy="46228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0A37151-F63E-BD84-DE48-A5DD31708F61}"/>
              </a:ext>
            </a:extLst>
          </p:cNvPr>
          <p:cNvSpPr txBox="1"/>
          <p:nvPr/>
        </p:nvSpPr>
        <p:spPr>
          <a:xfrm>
            <a:off x="534620" y="208768"/>
            <a:ext cx="10361979"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Receiving a Close Approach Consent</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7" y="1289632"/>
            <a:ext cx="8329246" cy="4247317"/>
          </a:xfrm>
          <a:prstGeom prst="rect">
            <a:avLst/>
          </a:prstGeom>
          <a:noFill/>
        </p:spPr>
        <p:txBody>
          <a:bodyPr wrap="square">
            <a:spAutoFit/>
          </a:bodyPr>
          <a:lstStyle/>
          <a:p>
            <a:pPr>
              <a:buNone/>
            </a:pPr>
            <a:r>
              <a:rPr lang="en-US" dirty="0">
                <a:solidFill>
                  <a:schemeClr val="bg1"/>
                </a:solidFill>
              </a:rPr>
              <a:t>The Supervisor on site must receive and retain the Close Approach Consent.</a:t>
            </a:r>
          </a:p>
          <a:p>
            <a:pPr>
              <a:buNone/>
            </a:pPr>
            <a:endParaRPr lang="en-US" dirty="0">
              <a:solidFill>
                <a:schemeClr val="bg1"/>
              </a:solidFill>
            </a:endParaRPr>
          </a:p>
          <a:p>
            <a:pPr>
              <a:buNone/>
            </a:pPr>
            <a:r>
              <a:rPr lang="en-US" b="1" dirty="0">
                <a:solidFill>
                  <a:schemeClr val="bg1"/>
                </a:solidFill>
              </a:rPr>
              <a:t>The Supervisor must:</a:t>
            </a:r>
            <a:endParaRPr lang="en-US" dirty="0">
              <a:solidFill>
                <a:schemeClr val="bg1"/>
              </a:solidFill>
            </a:endParaRPr>
          </a:p>
          <a:p>
            <a:pPr marL="342900" indent="-342900">
              <a:buFont typeface="+mj-lt"/>
              <a:buAutoNum type="arabicPeriod"/>
            </a:pPr>
            <a:r>
              <a:rPr lang="en-US" dirty="0">
                <a:solidFill>
                  <a:schemeClr val="bg1"/>
                </a:solidFill>
              </a:rPr>
              <a:t> Notify BEL before any work begins.</a:t>
            </a:r>
          </a:p>
          <a:p>
            <a:pPr marL="342900" indent="-342900">
              <a:buFont typeface="+mj-lt"/>
              <a:buAutoNum type="arabicPeriod"/>
            </a:pPr>
            <a:r>
              <a:rPr lang="en-US" dirty="0">
                <a:solidFill>
                  <a:schemeClr val="bg1"/>
                </a:solidFill>
              </a:rPr>
              <a:t> Ensure all work is carried out in full compliance with the Consent conditions.</a:t>
            </a:r>
          </a:p>
          <a:p>
            <a:pPr marL="342900" indent="-342900">
              <a:buFont typeface="+mj-lt"/>
              <a:buAutoNum type="arabicPeriod"/>
            </a:pPr>
            <a:r>
              <a:rPr lang="en-US" dirty="0">
                <a:solidFill>
                  <a:schemeClr val="bg1"/>
                </a:solidFill>
              </a:rPr>
              <a:t> Be available and contactable by BEL at all times during the work.</a:t>
            </a:r>
          </a:p>
          <a:p>
            <a:pPr marL="342900" indent="-342900">
              <a:buFont typeface="+mj-lt"/>
              <a:buAutoNum type="arabicPeriod"/>
            </a:pPr>
            <a:r>
              <a:rPr lang="en-US" dirty="0">
                <a:solidFill>
                  <a:schemeClr val="bg1"/>
                </a:solidFill>
              </a:rPr>
              <a:t> Stay on site whenever personnel or machinery are within four (4) </a:t>
            </a:r>
            <a:r>
              <a:rPr lang="en-US" dirty="0" err="1">
                <a:solidFill>
                  <a:schemeClr val="bg1"/>
                </a:solidFill>
              </a:rPr>
              <a:t>metres</a:t>
            </a:r>
            <a:r>
              <a:rPr lang="en-US" dirty="0">
                <a:solidFill>
                  <a:schemeClr val="bg1"/>
                </a:solidFill>
              </a:rPr>
              <a:t> of power lines.</a:t>
            </a:r>
          </a:p>
          <a:p>
            <a:pPr marL="342900" indent="-342900">
              <a:buFont typeface="+mj-lt"/>
              <a:buAutoNum type="arabicPeriod"/>
            </a:pPr>
            <a:r>
              <a:rPr lang="en-US" dirty="0">
                <a:solidFill>
                  <a:schemeClr val="bg1"/>
                </a:solidFill>
              </a:rPr>
              <a:t> Make sure all team members understand the electrical hazards involved.</a:t>
            </a:r>
          </a:p>
          <a:p>
            <a:pPr marL="342900" indent="-342900">
              <a:buFont typeface="+mj-lt"/>
              <a:buAutoNum type="arabicPeriod"/>
            </a:pPr>
            <a:r>
              <a:rPr lang="en-US" dirty="0">
                <a:solidFill>
                  <a:schemeClr val="bg1"/>
                </a:solidFill>
              </a:rPr>
              <a:t> Be competent—this includes completing the required training material.</a:t>
            </a:r>
          </a:p>
          <a:p>
            <a:pPr marL="342900" indent="-342900">
              <a:buFont typeface="+mj-lt"/>
              <a:buAutoNum type="arabicPeriod"/>
            </a:pPr>
            <a:r>
              <a:rPr lang="en-US" dirty="0">
                <a:solidFill>
                  <a:schemeClr val="bg1"/>
                </a:solidFill>
              </a:rPr>
              <a:t> Notify BEL and sign out once the work is complete.</a:t>
            </a:r>
          </a:p>
        </p:txBody>
      </p:sp>
    </p:spTree>
    <p:extLst>
      <p:ext uri="{BB962C8B-B14F-4D97-AF65-F5344CB8AC3E}">
        <p14:creationId xmlns:p14="http://schemas.microsoft.com/office/powerpoint/2010/main" val="2339851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80A47-AC3E-DF93-424A-9017D376C11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9FAFE99-D420-D575-F570-4FB932760EDC}"/>
              </a:ext>
            </a:extLst>
          </p:cNvPr>
          <p:cNvSpPr txBox="1"/>
          <p:nvPr/>
        </p:nvSpPr>
        <p:spPr>
          <a:xfrm>
            <a:off x="520477" y="319496"/>
            <a:ext cx="11964478"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Example of Close Approach document</a:t>
            </a:r>
            <a:endParaRPr lang="en-NZ" sz="4400" noProof="0"/>
          </a:p>
        </p:txBody>
      </p:sp>
      <p:grpSp>
        <p:nvGrpSpPr>
          <p:cNvPr id="12" name="Group 11">
            <a:extLst>
              <a:ext uri="{FF2B5EF4-FFF2-40B4-BE49-F238E27FC236}">
                <a16:creationId xmlns:a16="http://schemas.microsoft.com/office/drawing/2014/main" id="{B0D92B18-871A-ECC3-2CA5-FBCCDEFB3F29}"/>
              </a:ext>
            </a:extLst>
          </p:cNvPr>
          <p:cNvGrpSpPr/>
          <p:nvPr/>
        </p:nvGrpSpPr>
        <p:grpSpPr>
          <a:xfrm>
            <a:off x="671228" y="1150670"/>
            <a:ext cx="10849544" cy="4937309"/>
            <a:chOff x="1102045" y="1311091"/>
            <a:chExt cx="10982962" cy="5030042"/>
          </a:xfrm>
        </p:grpSpPr>
        <p:pic>
          <p:nvPicPr>
            <p:cNvPr id="5" name="Picture 4">
              <a:extLst>
                <a:ext uri="{FF2B5EF4-FFF2-40B4-BE49-F238E27FC236}">
                  <a16:creationId xmlns:a16="http://schemas.microsoft.com/office/drawing/2014/main" id="{81FC82DA-5E17-86F5-3169-64B66DBE27A7}"/>
                </a:ext>
              </a:extLst>
            </p:cNvPr>
            <p:cNvPicPr>
              <a:picLocks noChangeAspect="1"/>
            </p:cNvPicPr>
            <p:nvPr/>
          </p:nvPicPr>
          <p:blipFill>
            <a:blip r:embed="rId2"/>
            <a:stretch>
              <a:fillRect/>
            </a:stretch>
          </p:blipFill>
          <p:spPr>
            <a:xfrm>
              <a:off x="1102045" y="1317352"/>
              <a:ext cx="3546957" cy="5017520"/>
            </a:xfrm>
            <a:prstGeom prst="rect">
              <a:avLst/>
            </a:prstGeom>
          </p:spPr>
        </p:pic>
        <p:pic>
          <p:nvPicPr>
            <p:cNvPr id="9" name="Picture 8">
              <a:extLst>
                <a:ext uri="{FF2B5EF4-FFF2-40B4-BE49-F238E27FC236}">
                  <a16:creationId xmlns:a16="http://schemas.microsoft.com/office/drawing/2014/main" id="{1A1AF2C8-EDD4-8359-B228-1F28876774B5}"/>
                </a:ext>
              </a:extLst>
            </p:cNvPr>
            <p:cNvPicPr>
              <a:picLocks noChangeAspect="1"/>
            </p:cNvPicPr>
            <p:nvPr/>
          </p:nvPicPr>
          <p:blipFill>
            <a:blip r:embed="rId3"/>
            <a:stretch>
              <a:fillRect/>
            </a:stretch>
          </p:blipFill>
          <p:spPr>
            <a:xfrm>
              <a:off x="4822637" y="1311091"/>
              <a:ext cx="3546957" cy="5030042"/>
            </a:xfrm>
            <a:prstGeom prst="rect">
              <a:avLst/>
            </a:prstGeom>
          </p:spPr>
        </p:pic>
        <p:pic>
          <p:nvPicPr>
            <p:cNvPr id="11" name="Picture 10">
              <a:extLst>
                <a:ext uri="{FF2B5EF4-FFF2-40B4-BE49-F238E27FC236}">
                  <a16:creationId xmlns:a16="http://schemas.microsoft.com/office/drawing/2014/main" id="{1C186834-7633-CC40-0BF6-1A92FA771607}"/>
                </a:ext>
              </a:extLst>
            </p:cNvPr>
            <p:cNvPicPr>
              <a:picLocks noChangeAspect="1"/>
            </p:cNvPicPr>
            <p:nvPr/>
          </p:nvPicPr>
          <p:blipFill>
            <a:blip r:embed="rId4"/>
            <a:stretch>
              <a:fillRect/>
            </a:stretch>
          </p:blipFill>
          <p:spPr>
            <a:xfrm>
              <a:off x="8543229" y="1317353"/>
              <a:ext cx="3541778" cy="5017519"/>
            </a:xfrm>
            <a:prstGeom prst="rect">
              <a:avLst/>
            </a:prstGeom>
          </p:spPr>
        </p:pic>
      </p:grpSp>
    </p:spTree>
    <p:extLst>
      <p:ext uri="{BB962C8B-B14F-4D97-AF65-F5344CB8AC3E}">
        <p14:creationId xmlns:p14="http://schemas.microsoft.com/office/powerpoint/2010/main" val="3531634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5" y="512002"/>
            <a:ext cx="9371379"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Complying with your consent</a:t>
            </a:r>
            <a:endParaRPr lang="en-NZ" sz="4400" noProof="0"/>
          </a:p>
        </p:txBody>
      </p:sp>
      <p:sp>
        <p:nvSpPr>
          <p:cNvPr id="9" name="Rectangle 6">
            <a:extLst>
              <a:ext uri="{FF2B5EF4-FFF2-40B4-BE49-F238E27FC236}">
                <a16:creationId xmlns:a16="http://schemas.microsoft.com/office/drawing/2014/main" id="{5784283C-EA6C-AE08-DE08-ACFEF04A35E2}"/>
              </a:ext>
            </a:extLst>
          </p:cNvPr>
          <p:cNvSpPr>
            <a:spLocks noChangeArrowheads="1"/>
          </p:cNvSpPr>
          <p:nvPr/>
        </p:nvSpPr>
        <p:spPr bwMode="auto">
          <a:xfrm>
            <a:off x="284697" y="2028286"/>
            <a:ext cx="11069103"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Strictly follow the reduced approach distance specified in your consent - this distance is in place for your safety.</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Only competent and qualified workers are permitted to work within the reduced distance.</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A copy of the Close Approach Consent must be kept on site during all work.</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BEL may stop the work at any time.</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Do not attach warning signs, flags, or any other materials to power poles.</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If the work cannot be completed safely, it must be stopped immediately.</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The consent is non-transferable and applies only to the approved person or </a:t>
            </a:r>
            <a:r>
              <a:rPr lang="en-US" altLang="en-US" dirty="0" err="1">
                <a:solidFill>
                  <a:schemeClr val="bg1"/>
                </a:solidFill>
              </a:rPr>
              <a:t>organisation</a:t>
            </a:r>
            <a:r>
              <a:rPr lang="en-US" altLang="en-US" dirty="0">
                <a:solidFill>
                  <a:schemeClr val="bg1"/>
                </a:solidFill>
              </a:rPr>
              <a:t>.</a:t>
            </a:r>
          </a:p>
          <a:p>
            <a:pPr marL="342900" marR="0" lvl="0" indent="-342900" fontAlgn="base">
              <a:lnSpc>
                <a:spcPct val="100000"/>
              </a:lnSpc>
              <a:spcBef>
                <a:spcPct val="0"/>
              </a:spcBef>
              <a:spcAft>
                <a:spcPct val="0"/>
              </a:spcAft>
              <a:buClrTx/>
              <a:buSzTx/>
              <a:buFont typeface="+mj-lt"/>
              <a:buAutoNum type="arabicPeriod"/>
              <a:tabLst/>
            </a:pPr>
            <a:r>
              <a:rPr lang="en-US" altLang="en-US" dirty="0">
                <a:solidFill>
                  <a:schemeClr val="bg1"/>
                </a:solidFill>
              </a:rPr>
              <a:t>The consent holder is responsible for any damage caused to BEL’s network during the work.</a:t>
            </a:r>
          </a:p>
        </p:txBody>
      </p:sp>
    </p:spTree>
    <p:extLst>
      <p:ext uri="{BB962C8B-B14F-4D97-AF65-F5344CB8AC3E}">
        <p14:creationId xmlns:p14="http://schemas.microsoft.com/office/powerpoint/2010/main" val="1837932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9895254" cy="1446550"/>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Working at reduced Minimum Approach Distance (MAD)</a:t>
            </a:r>
            <a:endParaRPr lang="en-NZ" sz="4400" noProof="0"/>
          </a:p>
        </p:txBody>
      </p:sp>
      <p:sp>
        <p:nvSpPr>
          <p:cNvPr id="4" name="TextBox 3">
            <a:extLst>
              <a:ext uri="{FF2B5EF4-FFF2-40B4-BE49-F238E27FC236}">
                <a16:creationId xmlns:a16="http://schemas.microsoft.com/office/drawing/2014/main" id="{413BE48E-36EB-ADB7-5424-A737C00A5A07}"/>
              </a:ext>
            </a:extLst>
          </p:cNvPr>
          <p:cNvSpPr txBox="1"/>
          <p:nvPr/>
        </p:nvSpPr>
        <p:spPr>
          <a:xfrm>
            <a:off x="563196" y="2297723"/>
            <a:ext cx="6481514" cy="2117183"/>
          </a:xfrm>
          <a:prstGeom prst="rect">
            <a:avLst/>
          </a:prstGeom>
          <a:noFill/>
        </p:spPr>
        <p:txBody>
          <a:bodyPr wrap="square">
            <a:spAutoFit/>
          </a:bodyPr>
          <a:lstStyle/>
          <a:p>
            <a:pPr>
              <a:lnSpc>
                <a:spcPct val="150000"/>
              </a:lnSpc>
            </a:pPr>
            <a:r>
              <a:rPr lang="en-NZ" sz="1800" b="0" i="0" u="none" strike="noStrike" baseline="0" noProof="0" dirty="0">
                <a:solidFill>
                  <a:schemeClr val="bg1"/>
                </a:solidFill>
              </a:rPr>
              <a:t>Think of the MAD as a </a:t>
            </a:r>
            <a:r>
              <a:rPr lang="en-NZ" sz="1800" b="1" i="0" u="none" strike="noStrike" baseline="0" noProof="0" dirty="0">
                <a:solidFill>
                  <a:schemeClr val="bg1"/>
                </a:solidFill>
              </a:rPr>
              <a:t>NO GO ZONE</a:t>
            </a:r>
            <a:r>
              <a:rPr lang="en-NZ" noProof="0" dirty="0">
                <a:solidFill>
                  <a:schemeClr val="bg1"/>
                </a:solidFill>
              </a:rPr>
              <a:t> </a:t>
            </a:r>
            <a:r>
              <a:rPr lang="en-NZ" sz="1800" b="0" i="0" u="none" strike="noStrike" baseline="0" noProof="0" dirty="0">
                <a:solidFill>
                  <a:schemeClr val="bg1"/>
                </a:solidFill>
              </a:rPr>
              <a:t>around bare live equipment.</a:t>
            </a:r>
          </a:p>
          <a:p>
            <a:pPr>
              <a:lnSpc>
                <a:spcPct val="150000"/>
              </a:lnSpc>
            </a:pPr>
            <a:endParaRPr lang="en-NZ" sz="1800" b="0" i="0" u="none" strike="noStrike" baseline="0" noProof="0" dirty="0">
              <a:solidFill>
                <a:schemeClr val="bg1"/>
              </a:solidFill>
            </a:endParaRPr>
          </a:p>
          <a:p>
            <a:pPr>
              <a:lnSpc>
                <a:spcPct val="150000"/>
              </a:lnSpc>
            </a:pPr>
            <a:r>
              <a:rPr lang="en-NZ" sz="1800" b="0" i="0" u="none" strike="noStrike" baseline="0" noProof="0" dirty="0">
                <a:solidFill>
                  <a:schemeClr val="bg1"/>
                </a:solidFill>
              </a:rPr>
              <a:t>Example shows a low voltage line</a:t>
            </a:r>
          </a:p>
          <a:p>
            <a:pPr>
              <a:lnSpc>
                <a:spcPct val="150000"/>
              </a:lnSpc>
            </a:pPr>
            <a:r>
              <a:rPr lang="en-NZ" sz="1800" b="0" i="0" u="none" strike="noStrike" baseline="0" noProof="0" dirty="0">
                <a:solidFill>
                  <a:schemeClr val="bg1"/>
                </a:solidFill>
              </a:rPr>
              <a:t>Higher voltages = larger MAD</a:t>
            </a:r>
          </a:p>
        </p:txBody>
      </p:sp>
      <p:pic>
        <p:nvPicPr>
          <p:cNvPr id="8" name="Picture 7" descr="A silhouette of a person standing in front of a red bar&#10;&#10;AI-generated content may be incorrect.">
            <a:extLst>
              <a:ext uri="{FF2B5EF4-FFF2-40B4-BE49-F238E27FC236}">
                <a16:creationId xmlns:a16="http://schemas.microsoft.com/office/drawing/2014/main" id="{9EAB0DF9-8766-4125-B0AB-1184111895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2925" y="1762125"/>
            <a:ext cx="4183680" cy="4238625"/>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3877F532-7BF5-1D10-95C5-4BF85E665D2A}"/>
                  </a:ext>
                </a:extLst>
              </p14:cNvPr>
              <p14:cNvContentPartPr/>
              <p14:nvPr/>
            </p14:nvContentPartPr>
            <p14:xfrm>
              <a:off x="9135832" y="2080713"/>
              <a:ext cx="360" cy="360"/>
            </p14:xfrm>
          </p:contentPart>
        </mc:Choice>
        <mc:Fallback xmlns="">
          <p:pic>
            <p:nvPicPr>
              <p:cNvPr id="6" name="Ink 5">
                <a:extLst>
                  <a:ext uri="{FF2B5EF4-FFF2-40B4-BE49-F238E27FC236}">
                    <a16:creationId xmlns:a16="http://schemas.microsoft.com/office/drawing/2014/main" id="{3877F532-7BF5-1D10-95C5-4BF85E665D2A}"/>
                  </a:ext>
                </a:extLst>
              </p:cNvPr>
              <p:cNvPicPr/>
              <p:nvPr/>
            </p:nvPicPr>
            <p:blipFill>
              <a:blip r:embed="rId5"/>
              <a:stretch>
                <a:fillRect/>
              </a:stretch>
            </p:blipFill>
            <p:spPr>
              <a:xfrm>
                <a:off x="9081832" y="197271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AE084BF4-D613-406A-CFDF-425A577DF60F}"/>
                  </a:ext>
                </a:extLst>
              </p14:cNvPr>
              <p14:cNvContentPartPr/>
              <p14:nvPr/>
            </p14:nvContentPartPr>
            <p14:xfrm>
              <a:off x="9143752" y="2230473"/>
              <a:ext cx="360" cy="360"/>
            </p14:xfrm>
          </p:contentPart>
        </mc:Choice>
        <mc:Fallback xmlns="">
          <p:pic>
            <p:nvPicPr>
              <p:cNvPr id="7" name="Ink 6">
                <a:extLst>
                  <a:ext uri="{FF2B5EF4-FFF2-40B4-BE49-F238E27FC236}">
                    <a16:creationId xmlns:a16="http://schemas.microsoft.com/office/drawing/2014/main" id="{AE084BF4-D613-406A-CFDF-425A577DF60F}"/>
                  </a:ext>
                </a:extLst>
              </p:cNvPr>
              <p:cNvPicPr/>
              <p:nvPr/>
            </p:nvPicPr>
            <p:blipFill>
              <a:blip r:embed="rId5"/>
              <a:stretch>
                <a:fillRect/>
              </a:stretch>
            </p:blipFill>
            <p:spPr>
              <a:xfrm>
                <a:off x="9089752" y="212247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7C6A8BAA-946F-F209-83BE-EEBFE94A9D7B}"/>
                  </a:ext>
                </a:extLst>
              </p14:cNvPr>
              <p14:cNvContentPartPr/>
              <p14:nvPr/>
            </p14:nvContentPartPr>
            <p14:xfrm>
              <a:off x="9198832" y="2230473"/>
              <a:ext cx="360" cy="360"/>
            </p14:xfrm>
          </p:contentPart>
        </mc:Choice>
        <mc:Fallback xmlns="">
          <p:pic>
            <p:nvPicPr>
              <p:cNvPr id="10" name="Ink 9">
                <a:extLst>
                  <a:ext uri="{FF2B5EF4-FFF2-40B4-BE49-F238E27FC236}">
                    <a16:creationId xmlns:a16="http://schemas.microsoft.com/office/drawing/2014/main" id="{7C6A8BAA-946F-F209-83BE-EEBFE94A9D7B}"/>
                  </a:ext>
                </a:extLst>
              </p:cNvPr>
              <p:cNvPicPr/>
              <p:nvPr/>
            </p:nvPicPr>
            <p:blipFill>
              <a:blip r:embed="rId5"/>
              <a:stretch>
                <a:fillRect/>
              </a:stretch>
            </p:blipFill>
            <p:spPr>
              <a:xfrm>
                <a:off x="9144832" y="212247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EF430E85-7BDB-6C2C-736C-275509218630}"/>
                  </a:ext>
                </a:extLst>
              </p14:cNvPr>
              <p14:cNvContentPartPr/>
              <p14:nvPr/>
            </p14:nvContentPartPr>
            <p14:xfrm>
              <a:off x="9190912" y="2080713"/>
              <a:ext cx="360" cy="360"/>
            </p14:xfrm>
          </p:contentPart>
        </mc:Choice>
        <mc:Fallback xmlns="">
          <p:pic>
            <p:nvPicPr>
              <p:cNvPr id="11" name="Ink 10">
                <a:extLst>
                  <a:ext uri="{FF2B5EF4-FFF2-40B4-BE49-F238E27FC236}">
                    <a16:creationId xmlns:a16="http://schemas.microsoft.com/office/drawing/2014/main" id="{EF430E85-7BDB-6C2C-736C-275509218630}"/>
                  </a:ext>
                </a:extLst>
              </p:cNvPr>
              <p:cNvPicPr/>
              <p:nvPr/>
            </p:nvPicPr>
            <p:blipFill>
              <a:blip r:embed="rId5"/>
              <a:stretch>
                <a:fillRect/>
              </a:stretch>
            </p:blipFill>
            <p:spPr>
              <a:xfrm>
                <a:off x="9136912" y="1972713"/>
                <a:ext cx="108000" cy="216000"/>
              </a:xfrm>
              <a:prstGeom prst="rect">
                <a:avLst/>
              </a:prstGeom>
            </p:spPr>
          </p:pic>
        </mc:Fallback>
      </mc:AlternateContent>
    </p:spTree>
    <p:extLst>
      <p:ext uri="{BB962C8B-B14F-4D97-AF65-F5344CB8AC3E}">
        <p14:creationId xmlns:p14="http://schemas.microsoft.com/office/powerpoint/2010/main" val="728701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10265508" cy="1446550"/>
          </a:xfrm>
          <a:prstGeom prst="rect">
            <a:avLst/>
          </a:prstGeom>
          <a:noFill/>
        </p:spPr>
        <p:txBody>
          <a:bodyPr wrap="square">
            <a:spAutoFit/>
          </a:bodyPr>
          <a:lstStyle/>
          <a:p>
            <a:r>
              <a:rPr lang="en-NZ" sz="4400" noProof="0" dirty="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Working at reduced Minimum Approach Distances (MAD)</a:t>
            </a:r>
            <a:endParaRPr lang="en-NZ" sz="4400" noProof="0" dirty="0"/>
          </a:p>
        </p:txBody>
      </p:sp>
      <p:sp>
        <p:nvSpPr>
          <p:cNvPr id="4" name="TextBox 3">
            <a:extLst>
              <a:ext uri="{FF2B5EF4-FFF2-40B4-BE49-F238E27FC236}">
                <a16:creationId xmlns:a16="http://schemas.microsoft.com/office/drawing/2014/main" id="{413BE48E-36EB-ADB7-5424-A737C00A5A07}"/>
              </a:ext>
            </a:extLst>
          </p:cNvPr>
          <p:cNvSpPr txBox="1"/>
          <p:nvPr/>
        </p:nvSpPr>
        <p:spPr>
          <a:xfrm>
            <a:off x="755529" y="1931588"/>
            <a:ext cx="6624437" cy="4194674"/>
          </a:xfrm>
          <a:prstGeom prst="rect">
            <a:avLst/>
          </a:prstGeom>
          <a:noFill/>
        </p:spPr>
        <p:txBody>
          <a:bodyPr wrap="square">
            <a:spAutoFit/>
          </a:bodyPr>
          <a:lstStyle/>
          <a:p>
            <a:pPr>
              <a:lnSpc>
                <a:spcPct val="150000"/>
              </a:lnSpc>
            </a:pPr>
            <a:r>
              <a:rPr lang="en-US" dirty="0">
                <a:solidFill>
                  <a:schemeClr val="bg1"/>
                </a:solidFill>
              </a:rPr>
              <a:t>These distances apply to all parts of a person’s body and anything they are touching or carrying. </a:t>
            </a:r>
            <a:r>
              <a:rPr lang="en-US" b="1" dirty="0">
                <a:solidFill>
                  <a:schemeClr val="bg1"/>
                </a:solidFill>
              </a:rPr>
              <a:t>Do not enter</a:t>
            </a:r>
            <a:r>
              <a:rPr lang="en-US" dirty="0">
                <a:solidFill>
                  <a:schemeClr val="bg1"/>
                </a:solidFill>
              </a:rPr>
              <a:t> the reduced approach distance under </a:t>
            </a:r>
            <a:r>
              <a:rPr lang="en-US" b="1" dirty="0">
                <a:solidFill>
                  <a:schemeClr val="bg1"/>
                </a:solidFill>
              </a:rPr>
              <a:t>any</a:t>
            </a:r>
            <a:r>
              <a:rPr lang="en-US" dirty="0">
                <a:solidFill>
                  <a:schemeClr val="bg1"/>
                </a:solidFill>
              </a:rPr>
              <a:t> circumstances.</a:t>
            </a:r>
            <a:endParaRPr lang="en-NZ" sz="1800" i="0" u="none" strike="noStrike" baseline="0" noProof="0" dirty="0">
              <a:solidFill>
                <a:schemeClr val="bg1"/>
              </a:solidFill>
            </a:endParaRPr>
          </a:p>
          <a:p>
            <a:pPr>
              <a:lnSpc>
                <a:spcPct val="150000"/>
              </a:lnSpc>
            </a:pPr>
            <a:r>
              <a:rPr lang="en-NZ" sz="1800" b="1" i="0" u="none" strike="noStrike" baseline="0" noProof="0" dirty="0">
                <a:solidFill>
                  <a:schemeClr val="bg1"/>
                </a:solidFill>
              </a:rPr>
              <a:t>Examples:</a:t>
            </a:r>
            <a:endParaRPr lang="en-NZ" sz="1800" b="0" i="0" u="none" strike="noStrike" baseline="0" noProof="0" dirty="0">
              <a:solidFill>
                <a:schemeClr val="bg1"/>
              </a:solidFill>
            </a:endParaRPr>
          </a:p>
          <a:p>
            <a:pPr>
              <a:lnSpc>
                <a:spcPct val="150000"/>
              </a:lnSpc>
            </a:pPr>
            <a:r>
              <a:rPr lang="en-NZ" sz="1800" b="0" i="0" u="none" strike="noStrike" baseline="0" noProof="0" dirty="0">
                <a:solidFill>
                  <a:schemeClr val="bg1"/>
                </a:solidFill>
              </a:rPr>
              <a:t>•Tools: pole-saws, measuring tapes</a:t>
            </a:r>
          </a:p>
          <a:p>
            <a:pPr>
              <a:lnSpc>
                <a:spcPct val="150000"/>
              </a:lnSpc>
            </a:pPr>
            <a:r>
              <a:rPr lang="en-NZ" sz="1800" b="0" i="0" u="none" strike="noStrike" baseline="0" noProof="0" dirty="0">
                <a:solidFill>
                  <a:schemeClr val="bg1"/>
                </a:solidFill>
              </a:rPr>
              <a:t>•Vehicles, ladders</a:t>
            </a:r>
          </a:p>
          <a:p>
            <a:pPr>
              <a:lnSpc>
                <a:spcPct val="150000"/>
              </a:lnSpc>
            </a:pPr>
            <a:r>
              <a:rPr lang="en-NZ" sz="1800" b="0" i="0" u="none" strike="noStrike" baseline="0" noProof="0" dirty="0">
                <a:solidFill>
                  <a:schemeClr val="bg1"/>
                </a:solidFill>
              </a:rPr>
              <a:t>•Scaffolding and scaffold poles</a:t>
            </a:r>
          </a:p>
          <a:p>
            <a:pPr>
              <a:lnSpc>
                <a:spcPct val="150000"/>
              </a:lnSpc>
            </a:pPr>
            <a:r>
              <a:rPr lang="en-NZ" sz="1800" b="0" i="0" u="none" strike="noStrike" baseline="0" noProof="0" dirty="0">
                <a:solidFill>
                  <a:schemeClr val="bg1"/>
                </a:solidFill>
              </a:rPr>
              <a:t>•Equipment: ropes, hard hats</a:t>
            </a:r>
          </a:p>
          <a:p>
            <a:pPr>
              <a:lnSpc>
                <a:spcPct val="150000"/>
              </a:lnSpc>
            </a:pPr>
            <a:r>
              <a:rPr lang="en-NZ" sz="1800" b="0" i="0" u="none" strike="noStrike" baseline="0" noProof="0" dirty="0">
                <a:solidFill>
                  <a:schemeClr val="bg1"/>
                </a:solidFill>
              </a:rPr>
              <a:t>•Tree branches</a:t>
            </a:r>
          </a:p>
          <a:p>
            <a:pPr>
              <a:lnSpc>
                <a:spcPct val="150000"/>
              </a:lnSpc>
            </a:pPr>
            <a:r>
              <a:rPr lang="en-NZ" sz="1800" b="0" i="0" u="none" strike="noStrike" baseline="0" noProof="0" dirty="0">
                <a:solidFill>
                  <a:schemeClr val="bg1"/>
                </a:solidFill>
              </a:rPr>
              <a:t>•Roofing iron, fencing wire</a:t>
            </a:r>
          </a:p>
        </p:txBody>
      </p:sp>
      <p:pic>
        <p:nvPicPr>
          <p:cNvPr id="9" name="Picture 8" descr="A red object with a black background&#10;&#10;AI-generated content may be incorrect.">
            <a:extLst>
              <a:ext uri="{FF2B5EF4-FFF2-40B4-BE49-F238E27FC236}">
                <a16:creationId xmlns:a16="http://schemas.microsoft.com/office/drawing/2014/main" id="{83FF8393-1580-0954-4C70-5B2D3D44B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6163" y="1836338"/>
            <a:ext cx="4476394" cy="4266563"/>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340E6D5-C2AE-B7D0-303E-57D8A9FEE511}"/>
                  </a:ext>
                </a:extLst>
              </p14:cNvPr>
              <p14:cNvContentPartPr/>
              <p14:nvPr/>
            </p14:nvContentPartPr>
            <p14:xfrm>
              <a:off x="7248120" y="2654220"/>
              <a:ext cx="4086720" cy="252000"/>
            </p14:xfrm>
          </p:contentPart>
        </mc:Choice>
        <mc:Fallback xmlns="">
          <p:pic>
            <p:nvPicPr>
              <p:cNvPr id="3" name="Ink 2">
                <a:extLst>
                  <a:ext uri="{FF2B5EF4-FFF2-40B4-BE49-F238E27FC236}">
                    <a16:creationId xmlns:a16="http://schemas.microsoft.com/office/drawing/2014/main" id="{C340E6D5-C2AE-B7D0-303E-57D8A9FEE511}"/>
                  </a:ext>
                </a:extLst>
              </p:cNvPr>
              <p:cNvPicPr/>
              <p:nvPr/>
            </p:nvPicPr>
            <p:blipFill>
              <a:blip r:embed="rId5"/>
              <a:stretch>
                <a:fillRect/>
              </a:stretch>
            </p:blipFill>
            <p:spPr>
              <a:xfrm>
                <a:off x="7194120" y="2546220"/>
                <a:ext cx="4194360" cy="467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25C64181-E96F-8153-A482-D2D54A5A6413}"/>
                  </a:ext>
                </a:extLst>
              </p14:cNvPr>
              <p14:cNvContentPartPr/>
              <p14:nvPr/>
            </p14:nvContentPartPr>
            <p14:xfrm>
              <a:off x="7251952" y="2805033"/>
              <a:ext cx="4116960" cy="239400"/>
            </p14:xfrm>
          </p:contentPart>
        </mc:Choice>
        <mc:Fallback xmlns="">
          <p:pic>
            <p:nvPicPr>
              <p:cNvPr id="7" name="Ink 6">
                <a:extLst>
                  <a:ext uri="{FF2B5EF4-FFF2-40B4-BE49-F238E27FC236}">
                    <a16:creationId xmlns:a16="http://schemas.microsoft.com/office/drawing/2014/main" id="{25C64181-E96F-8153-A482-D2D54A5A6413}"/>
                  </a:ext>
                </a:extLst>
              </p:cNvPr>
              <p:cNvPicPr/>
              <p:nvPr/>
            </p:nvPicPr>
            <p:blipFill>
              <a:blip r:embed="rId7"/>
              <a:stretch>
                <a:fillRect/>
              </a:stretch>
            </p:blipFill>
            <p:spPr>
              <a:xfrm>
                <a:off x="7197952" y="2697033"/>
                <a:ext cx="4224600" cy="455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BEEFB744-1DF8-EDA0-B765-18A1E401A862}"/>
                  </a:ext>
                </a:extLst>
              </p14:cNvPr>
              <p14:cNvContentPartPr/>
              <p14:nvPr/>
            </p14:nvContentPartPr>
            <p14:xfrm>
              <a:off x="7259872" y="2853273"/>
              <a:ext cx="369720" cy="16200"/>
            </p14:xfrm>
          </p:contentPart>
        </mc:Choice>
        <mc:Fallback xmlns="">
          <p:pic>
            <p:nvPicPr>
              <p:cNvPr id="10" name="Ink 9">
                <a:extLst>
                  <a:ext uri="{FF2B5EF4-FFF2-40B4-BE49-F238E27FC236}">
                    <a16:creationId xmlns:a16="http://schemas.microsoft.com/office/drawing/2014/main" id="{BEEFB744-1DF8-EDA0-B765-18A1E401A862}"/>
                  </a:ext>
                </a:extLst>
              </p:cNvPr>
              <p:cNvPicPr/>
              <p:nvPr/>
            </p:nvPicPr>
            <p:blipFill>
              <a:blip r:embed="rId9"/>
              <a:stretch>
                <a:fillRect/>
              </a:stretch>
            </p:blipFill>
            <p:spPr>
              <a:xfrm>
                <a:off x="7205872" y="2745273"/>
                <a:ext cx="47736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a:extLst>
                  <a:ext uri="{FF2B5EF4-FFF2-40B4-BE49-F238E27FC236}">
                    <a16:creationId xmlns:a16="http://schemas.microsoft.com/office/drawing/2014/main" id="{9AFC8B29-E317-96BF-8CCC-7C587A24E486}"/>
                  </a:ext>
                </a:extLst>
              </p14:cNvPr>
              <p14:cNvContentPartPr/>
              <p14:nvPr/>
            </p14:nvContentPartPr>
            <p14:xfrm>
              <a:off x="7267432" y="2818713"/>
              <a:ext cx="402120" cy="51840"/>
            </p14:xfrm>
          </p:contentPart>
        </mc:Choice>
        <mc:Fallback xmlns="">
          <p:pic>
            <p:nvPicPr>
              <p:cNvPr id="13" name="Ink 12">
                <a:extLst>
                  <a:ext uri="{FF2B5EF4-FFF2-40B4-BE49-F238E27FC236}">
                    <a16:creationId xmlns:a16="http://schemas.microsoft.com/office/drawing/2014/main" id="{9AFC8B29-E317-96BF-8CCC-7C587A24E486}"/>
                  </a:ext>
                </a:extLst>
              </p:cNvPr>
              <p:cNvPicPr/>
              <p:nvPr/>
            </p:nvPicPr>
            <p:blipFill>
              <a:blip r:embed="rId11"/>
              <a:stretch>
                <a:fillRect/>
              </a:stretch>
            </p:blipFill>
            <p:spPr>
              <a:xfrm>
                <a:off x="7213432" y="2709958"/>
                <a:ext cx="509760" cy="268988"/>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a:extLst>
                  <a:ext uri="{FF2B5EF4-FFF2-40B4-BE49-F238E27FC236}">
                    <a16:creationId xmlns:a16="http://schemas.microsoft.com/office/drawing/2014/main" id="{2D9E193F-7676-F22A-B1F0-C388805F9BEA}"/>
                  </a:ext>
                </a:extLst>
              </p14:cNvPr>
              <p14:cNvContentPartPr/>
              <p14:nvPr/>
            </p14:nvContentPartPr>
            <p14:xfrm>
              <a:off x="9963472" y="2790273"/>
              <a:ext cx="1379880" cy="112320"/>
            </p14:xfrm>
          </p:contentPart>
        </mc:Choice>
        <mc:Fallback xmlns="">
          <p:pic>
            <p:nvPicPr>
              <p:cNvPr id="14" name="Ink 13">
                <a:extLst>
                  <a:ext uri="{FF2B5EF4-FFF2-40B4-BE49-F238E27FC236}">
                    <a16:creationId xmlns:a16="http://schemas.microsoft.com/office/drawing/2014/main" id="{2D9E193F-7676-F22A-B1F0-C388805F9BEA}"/>
                  </a:ext>
                </a:extLst>
              </p:cNvPr>
              <p:cNvPicPr/>
              <p:nvPr/>
            </p:nvPicPr>
            <p:blipFill>
              <a:blip r:embed="rId13"/>
              <a:stretch>
                <a:fillRect/>
              </a:stretch>
            </p:blipFill>
            <p:spPr>
              <a:xfrm>
                <a:off x="9909472" y="2682273"/>
                <a:ext cx="148752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a:extLst>
                  <a:ext uri="{FF2B5EF4-FFF2-40B4-BE49-F238E27FC236}">
                    <a16:creationId xmlns:a16="http://schemas.microsoft.com/office/drawing/2014/main" id="{2EF53FD3-DEDF-8E6D-42AF-C425F867E20F}"/>
                  </a:ext>
                </a:extLst>
              </p14:cNvPr>
              <p14:cNvContentPartPr/>
              <p14:nvPr/>
            </p14:nvContentPartPr>
            <p14:xfrm>
              <a:off x="9458752" y="2159553"/>
              <a:ext cx="360" cy="360"/>
            </p14:xfrm>
          </p:contentPart>
        </mc:Choice>
        <mc:Fallback xmlns="">
          <p:pic>
            <p:nvPicPr>
              <p:cNvPr id="16" name="Ink 15">
                <a:extLst>
                  <a:ext uri="{FF2B5EF4-FFF2-40B4-BE49-F238E27FC236}">
                    <a16:creationId xmlns:a16="http://schemas.microsoft.com/office/drawing/2014/main" id="{2EF53FD3-DEDF-8E6D-42AF-C425F867E20F}"/>
                  </a:ext>
                </a:extLst>
              </p:cNvPr>
              <p:cNvPicPr/>
              <p:nvPr/>
            </p:nvPicPr>
            <p:blipFill>
              <a:blip r:embed="rId15"/>
              <a:stretch>
                <a:fillRect/>
              </a:stretch>
            </p:blipFill>
            <p:spPr>
              <a:xfrm>
                <a:off x="9404752" y="20515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a:extLst>
                  <a:ext uri="{FF2B5EF4-FFF2-40B4-BE49-F238E27FC236}">
                    <a16:creationId xmlns:a16="http://schemas.microsoft.com/office/drawing/2014/main" id="{2AD9EE12-9FB0-A82A-BB18-3487079FC1A5}"/>
                  </a:ext>
                </a:extLst>
              </p14:cNvPr>
              <p14:cNvContentPartPr/>
              <p14:nvPr/>
            </p14:nvContentPartPr>
            <p14:xfrm>
              <a:off x="9458752" y="2309313"/>
              <a:ext cx="360" cy="360"/>
            </p14:xfrm>
          </p:contentPart>
        </mc:Choice>
        <mc:Fallback xmlns="">
          <p:pic>
            <p:nvPicPr>
              <p:cNvPr id="17" name="Ink 16">
                <a:extLst>
                  <a:ext uri="{FF2B5EF4-FFF2-40B4-BE49-F238E27FC236}">
                    <a16:creationId xmlns:a16="http://schemas.microsoft.com/office/drawing/2014/main" id="{2AD9EE12-9FB0-A82A-BB18-3487079FC1A5}"/>
                  </a:ext>
                </a:extLst>
              </p:cNvPr>
              <p:cNvPicPr/>
              <p:nvPr/>
            </p:nvPicPr>
            <p:blipFill>
              <a:blip r:embed="rId15"/>
              <a:stretch>
                <a:fillRect/>
              </a:stretch>
            </p:blipFill>
            <p:spPr>
              <a:xfrm>
                <a:off x="9404752" y="220131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8" name="Ink 17">
                <a:extLst>
                  <a:ext uri="{FF2B5EF4-FFF2-40B4-BE49-F238E27FC236}">
                    <a16:creationId xmlns:a16="http://schemas.microsoft.com/office/drawing/2014/main" id="{5895B342-EDCE-1A9A-D822-855E7B5C3075}"/>
                  </a:ext>
                </a:extLst>
              </p14:cNvPr>
              <p14:cNvContentPartPr/>
              <p14:nvPr/>
            </p14:nvContentPartPr>
            <p14:xfrm>
              <a:off x="9514192" y="2293473"/>
              <a:ext cx="360" cy="360"/>
            </p14:xfrm>
          </p:contentPart>
        </mc:Choice>
        <mc:Fallback xmlns="">
          <p:pic>
            <p:nvPicPr>
              <p:cNvPr id="18" name="Ink 17">
                <a:extLst>
                  <a:ext uri="{FF2B5EF4-FFF2-40B4-BE49-F238E27FC236}">
                    <a16:creationId xmlns:a16="http://schemas.microsoft.com/office/drawing/2014/main" id="{5895B342-EDCE-1A9A-D822-855E7B5C3075}"/>
                  </a:ext>
                </a:extLst>
              </p:cNvPr>
              <p:cNvPicPr/>
              <p:nvPr/>
            </p:nvPicPr>
            <p:blipFill>
              <a:blip r:embed="rId15"/>
              <a:stretch>
                <a:fillRect/>
              </a:stretch>
            </p:blipFill>
            <p:spPr>
              <a:xfrm>
                <a:off x="9460192" y="218547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C7525E1C-7EBE-C710-856D-51334F82F62F}"/>
                  </a:ext>
                </a:extLst>
              </p14:cNvPr>
              <p14:cNvContentPartPr/>
              <p14:nvPr/>
            </p14:nvContentPartPr>
            <p14:xfrm>
              <a:off x="9514192" y="2159553"/>
              <a:ext cx="360" cy="360"/>
            </p14:xfrm>
          </p:contentPart>
        </mc:Choice>
        <mc:Fallback xmlns="">
          <p:pic>
            <p:nvPicPr>
              <p:cNvPr id="19" name="Ink 18">
                <a:extLst>
                  <a:ext uri="{FF2B5EF4-FFF2-40B4-BE49-F238E27FC236}">
                    <a16:creationId xmlns:a16="http://schemas.microsoft.com/office/drawing/2014/main" id="{C7525E1C-7EBE-C710-856D-51334F82F62F}"/>
                  </a:ext>
                </a:extLst>
              </p:cNvPr>
              <p:cNvPicPr/>
              <p:nvPr/>
            </p:nvPicPr>
            <p:blipFill>
              <a:blip r:embed="rId15"/>
              <a:stretch>
                <a:fillRect/>
              </a:stretch>
            </p:blipFill>
            <p:spPr>
              <a:xfrm>
                <a:off x="9460192" y="20515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0" name="Ink 19">
                <a:extLst>
                  <a:ext uri="{FF2B5EF4-FFF2-40B4-BE49-F238E27FC236}">
                    <a16:creationId xmlns:a16="http://schemas.microsoft.com/office/drawing/2014/main" id="{E4B47B1F-B44A-4384-720E-E9E3D37D92D1}"/>
                  </a:ext>
                </a:extLst>
              </p14:cNvPr>
              <p14:cNvContentPartPr/>
              <p14:nvPr/>
            </p14:nvContentPartPr>
            <p14:xfrm>
              <a:off x="9506272" y="2301393"/>
              <a:ext cx="360" cy="360"/>
            </p14:xfrm>
          </p:contentPart>
        </mc:Choice>
        <mc:Fallback xmlns="">
          <p:pic>
            <p:nvPicPr>
              <p:cNvPr id="20" name="Ink 19">
                <a:extLst>
                  <a:ext uri="{FF2B5EF4-FFF2-40B4-BE49-F238E27FC236}">
                    <a16:creationId xmlns:a16="http://schemas.microsoft.com/office/drawing/2014/main" id="{E4B47B1F-B44A-4384-720E-E9E3D37D92D1}"/>
                  </a:ext>
                </a:extLst>
              </p:cNvPr>
              <p:cNvPicPr/>
              <p:nvPr/>
            </p:nvPicPr>
            <p:blipFill>
              <a:blip r:embed="rId15"/>
              <a:stretch>
                <a:fillRect/>
              </a:stretch>
            </p:blipFill>
            <p:spPr>
              <a:xfrm>
                <a:off x="9452272" y="219339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Ink 20">
                <a:extLst>
                  <a:ext uri="{FF2B5EF4-FFF2-40B4-BE49-F238E27FC236}">
                    <a16:creationId xmlns:a16="http://schemas.microsoft.com/office/drawing/2014/main" id="{B3EFF0D9-A5AF-07C4-5901-631011631FD9}"/>
                  </a:ext>
                </a:extLst>
              </p14:cNvPr>
              <p14:cNvContentPartPr/>
              <p14:nvPr/>
            </p14:nvContentPartPr>
            <p14:xfrm>
              <a:off x="9458752" y="2285913"/>
              <a:ext cx="360" cy="360"/>
            </p14:xfrm>
          </p:contentPart>
        </mc:Choice>
        <mc:Fallback xmlns="">
          <p:pic>
            <p:nvPicPr>
              <p:cNvPr id="21" name="Ink 20">
                <a:extLst>
                  <a:ext uri="{FF2B5EF4-FFF2-40B4-BE49-F238E27FC236}">
                    <a16:creationId xmlns:a16="http://schemas.microsoft.com/office/drawing/2014/main" id="{B3EFF0D9-A5AF-07C4-5901-631011631FD9}"/>
                  </a:ext>
                </a:extLst>
              </p:cNvPr>
              <p:cNvPicPr/>
              <p:nvPr/>
            </p:nvPicPr>
            <p:blipFill>
              <a:blip r:embed="rId15"/>
              <a:stretch>
                <a:fillRect/>
              </a:stretch>
            </p:blipFill>
            <p:spPr>
              <a:xfrm>
                <a:off x="9404752" y="217791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 name="Ink 22">
                <a:extLst>
                  <a:ext uri="{FF2B5EF4-FFF2-40B4-BE49-F238E27FC236}">
                    <a16:creationId xmlns:a16="http://schemas.microsoft.com/office/drawing/2014/main" id="{ED06713A-F1B6-5853-B70D-36EBC06C49BE}"/>
                  </a:ext>
                </a:extLst>
              </p14:cNvPr>
              <p14:cNvContentPartPr/>
              <p14:nvPr/>
            </p14:nvContentPartPr>
            <p14:xfrm>
              <a:off x="9458752" y="2167473"/>
              <a:ext cx="360" cy="360"/>
            </p14:xfrm>
          </p:contentPart>
        </mc:Choice>
        <mc:Fallback xmlns="">
          <p:pic>
            <p:nvPicPr>
              <p:cNvPr id="23" name="Ink 22">
                <a:extLst>
                  <a:ext uri="{FF2B5EF4-FFF2-40B4-BE49-F238E27FC236}">
                    <a16:creationId xmlns:a16="http://schemas.microsoft.com/office/drawing/2014/main" id="{ED06713A-F1B6-5853-B70D-36EBC06C49BE}"/>
                  </a:ext>
                </a:extLst>
              </p:cNvPr>
              <p:cNvPicPr/>
              <p:nvPr/>
            </p:nvPicPr>
            <p:blipFill>
              <a:blip r:embed="rId15"/>
              <a:stretch>
                <a:fillRect/>
              </a:stretch>
            </p:blipFill>
            <p:spPr>
              <a:xfrm>
                <a:off x="9404752" y="205947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Ink 23">
                <a:extLst>
                  <a:ext uri="{FF2B5EF4-FFF2-40B4-BE49-F238E27FC236}">
                    <a16:creationId xmlns:a16="http://schemas.microsoft.com/office/drawing/2014/main" id="{25F9C92D-46EE-B849-9155-609FD4D87AF5}"/>
                  </a:ext>
                </a:extLst>
              </p14:cNvPr>
              <p14:cNvContentPartPr/>
              <p14:nvPr/>
            </p14:nvContentPartPr>
            <p14:xfrm>
              <a:off x="9451192" y="2159553"/>
              <a:ext cx="360" cy="360"/>
            </p14:xfrm>
          </p:contentPart>
        </mc:Choice>
        <mc:Fallback xmlns="">
          <p:pic>
            <p:nvPicPr>
              <p:cNvPr id="24" name="Ink 23">
                <a:extLst>
                  <a:ext uri="{FF2B5EF4-FFF2-40B4-BE49-F238E27FC236}">
                    <a16:creationId xmlns:a16="http://schemas.microsoft.com/office/drawing/2014/main" id="{25F9C92D-46EE-B849-9155-609FD4D87AF5}"/>
                  </a:ext>
                </a:extLst>
              </p:cNvPr>
              <p:cNvPicPr/>
              <p:nvPr/>
            </p:nvPicPr>
            <p:blipFill>
              <a:blip r:embed="rId15"/>
              <a:stretch>
                <a:fillRect/>
              </a:stretch>
            </p:blipFill>
            <p:spPr>
              <a:xfrm>
                <a:off x="9397192" y="205155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5" name="Ink 24">
                <a:extLst>
                  <a:ext uri="{FF2B5EF4-FFF2-40B4-BE49-F238E27FC236}">
                    <a16:creationId xmlns:a16="http://schemas.microsoft.com/office/drawing/2014/main" id="{AC23A650-5ACE-C9C1-2778-3E74D5A1E5EF}"/>
                  </a:ext>
                </a:extLst>
              </p14:cNvPr>
              <p14:cNvContentPartPr/>
              <p14:nvPr/>
            </p14:nvContentPartPr>
            <p14:xfrm>
              <a:off x="9458752" y="2293473"/>
              <a:ext cx="360" cy="360"/>
            </p14:xfrm>
          </p:contentPart>
        </mc:Choice>
        <mc:Fallback xmlns="">
          <p:pic>
            <p:nvPicPr>
              <p:cNvPr id="25" name="Ink 24">
                <a:extLst>
                  <a:ext uri="{FF2B5EF4-FFF2-40B4-BE49-F238E27FC236}">
                    <a16:creationId xmlns:a16="http://schemas.microsoft.com/office/drawing/2014/main" id="{AC23A650-5ACE-C9C1-2778-3E74D5A1E5EF}"/>
                  </a:ext>
                </a:extLst>
              </p:cNvPr>
              <p:cNvPicPr/>
              <p:nvPr/>
            </p:nvPicPr>
            <p:blipFill>
              <a:blip r:embed="rId15"/>
              <a:stretch>
                <a:fillRect/>
              </a:stretch>
            </p:blipFill>
            <p:spPr>
              <a:xfrm>
                <a:off x="9404752" y="2185473"/>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6" name="Ink 25">
                <a:extLst>
                  <a:ext uri="{FF2B5EF4-FFF2-40B4-BE49-F238E27FC236}">
                    <a16:creationId xmlns:a16="http://schemas.microsoft.com/office/drawing/2014/main" id="{22E05B9A-50A7-C079-0896-A6CE9B41F087}"/>
                  </a:ext>
                </a:extLst>
              </p14:cNvPr>
              <p14:cNvContentPartPr/>
              <p14:nvPr/>
            </p14:nvContentPartPr>
            <p14:xfrm>
              <a:off x="9443272" y="2293473"/>
              <a:ext cx="360" cy="360"/>
            </p14:xfrm>
          </p:contentPart>
        </mc:Choice>
        <mc:Fallback xmlns="">
          <p:pic>
            <p:nvPicPr>
              <p:cNvPr id="26" name="Ink 25">
                <a:extLst>
                  <a:ext uri="{FF2B5EF4-FFF2-40B4-BE49-F238E27FC236}">
                    <a16:creationId xmlns:a16="http://schemas.microsoft.com/office/drawing/2014/main" id="{22E05B9A-50A7-C079-0896-A6CE9B41F087}"/>
                  </a:ext>
                </a:extLst>
              </p:cNvPr>
              <p:cNvPicPr/>
              <p:nvPr/>
            </p:nvPicPr>
            <p:blipFill>
              <a:blip r:embed="rId15"/>
              <a:stretch>
                <a:fillRect/>
              </a:stretch>
            </p:blipFill>
            <p:spPr>
              <a:xfrm>
                <a:off x="9389272" y="2185473"/>
                <a:ext cx="108000" cy="216000"/>
              </a:xfrm>
              <a:prstGeom prst="rect">
                <a:avLst/>
              </a:prstGeom>
            </p:spPr>
          </p:pic>
        </mc:Fallback>
      </mc:AlternateContent>
    </p:spTree>
    <p:extLst>
      <p:ext uri="{BB962C8B-B14F-4D97-AF65-F5344CB8AC3E}">
        <p14:creationId xmlns:p14="http://schemas.microsoft.com/office/powerpoint/2010/main" val="3036973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9895254" cy="1446550"/>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Working at reduced Minimum Approach Distances (MAD)</a:t>
            </a:r>
            <a:endParaRPr lang="en-NZ" sz="4400" noProof="0"/>
          </a:p>
        </p:txBody>
      </p:sp>
      <p:sp>
        <p:nvSpPr>
          <p:cNvPr id="4" name="TextBox 3">
            <a:extLst>
              <a:ext uri="{FF2B5EF4-FFF2-40B4-BE49-F238E27FC236}">
                <a16:creationId xmlns:a16="http://schemas.microsoft.com/office/drawing/2014/main" id="{413BE48E-36EB-ADB7-5424-A737C00A5A07}"/>
              </a:ext>
            </a:extLst>
          </p:cNvPr>
          <p:cNvSpPr txBox="1"/>
          <p:nvPr/>
        </p:nvSpPr>
        <p:spPr>
          <a:xfrm>
            <a:off x="5396117" y="3152924"/>
            <a:ext cx="5757985" cy="1298882"/>
          </a:xfrm>
          <a:prstGeom prst="rect">
            <a:avLst/>
          </a:prstGeom>
          <a:noFill/>
        </p:spPr>
        <p:txBody>
          <a:bodyPr wrap="square">
            <a:spAutoFit/>
          </a:bodyPr>
          <a:lstStyle/>
          <a:p>
            <a:pPr>
              <a:lnSpc>
                <a:spcPct val="150000"/>
              </a:lnSpc>
            </a:pPr>
            <a:r>
              <a:rPr lang="en-NZ" sz="1800" b="0" i="0" u="none" strike="noStrike" baseline="0" noProof="0" dirty="0">
                <a:solidFill>
                  <a:schemeClr val="bg1"/>
                </a:solidFill>
              </a:rPr>
              <a:t>In windy conditions, the MAD is measured from the widest point the span can swing.</a:t>
            </a:r>
          </a:p>
          <a:p>
            <a:pPr>
              <a:lnSpc>
                <a:spcPct val="150000"/>
              </a:lnSpc>
            </a:pPr>
            <a:endParaRPr lang="en-NZ" noProof="0" dirty="0">
              <a:solidFill>
                <a:schemeClr val="bg1"/>
              </a:solidFill>
            </a:endParaRPr>
          </a:p>
        </p:txBody>
      </p:sp>
      <p:pic>
        <p:nvPicPr>
          <p:cNvPr id="7" name="Picture 6" descr="A person standing next to a power line&#10;&#10;AI-generated content may be incorrect.">
            <a:extLst>
              <a:ext uri="{FF2B5EF4-FFF2-40B4-BE49-F238E27FC236}">
                <a16:creationId xmlns:a16="http://schemas.microsoft.com/office/drawing/2014/main" id="{39312A60-2E87-0DCC-9BEE-9807ADF0E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3226" y="2209800"/>
            <a:ext cx="3623558" cy="3596717"/>
          </a:xfrm>
          <a:prstGeom prst="rect">
            <a:avLst/>
          </a:prstGeom>
        </p:spPr>
      </p:pic>
    </p:spTree>
    <p:extLst>
      <p:ext uri="{BB962C8B-B14F-4D97-AF65-F5344CB8AC3E}">
        <p14:creationId xmlns:p14="http://schemas.microsoft.com/office/powerpoint/2010/main" val="3830673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9819054" cy="769441"/>
          </a:xfrm>
          <a:prstGeom prst="rect">
            <a:avLst/>
          </a:prstGeom>
          <a:noFill/>
        </p:spPr>
        <p:txBody>
          <a:bodyPr wrap="square">
            <a:spAutoFit/>
          </a:bodyPr>
          <a:lstStyle/>
          <a:p>
            <a:r>
              <a:rPr lang="en-NZ" sz="4400" noProof="0" dirty="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Managing the electrical hazards</a:t>
            </a:r>
            <a:endParaRPr lang="en-NZ" sz="4400" noProof="0" dirty="0"/>
          </a:p>
        </p:txBody>
      </p:sp>
      <p:sp>
        <p:nvSpPr>
          <p:cNvPr id="4" name="TextBox 3">
            <a:extLst>
              <a:ext uri="{FF2B5EF4-FFF2-40B4-BE49-F238E27FC236}">
                <a16:creationId xmlns:a16="http://schemas.microsoft.com/office/drawing/2014/main" id="{413BE48E-36EB-ADB7-5424-A737C00A5A07}"/>
              </a:ext>
            </a:extLst>
          </p:cNvPr>
          <p:cNvSpPr txBox="1"/>
          <p:nvPr/>
        </p:nvSpPr>
        <p:spPr>
          <a:xfrm>
            <a:off x="963245" y="1242982"/>
            <a:ext cx="7066329" cy="5025671"/>
          </a:xfrm>
          <a:prstGeom prst="rect">
            <a:avLst/>
          </a:prstGeom>
          <a:noFill/>
        </p:spPr>
        <p:txBody>
          <a:bodyPr wrap="square">
            <a:spAutoFit/>
          </a:bodyPr>
          <a:lstStyle/>
          <a:p>
            <a:pPr>
              <a:lnSpc>
                <a:spcPct val="150000"/>
              </a:lnSpc>
              <a:buNone/>
            </a:pPr>
            <a:r>
              <a:rPr lang="en-US" dirty="0">
                <a:solidFill>
                  <a:schemeClr val="bg1"/>
                </a:solidFill>
              </a:rPr>
              <a:t>Before approaching power lines on the worksite, you MUST:</a:t>
            </a:r>
          </a:p>
          <a:p>
            <a:pPr>
              <a:lnSpc>
                <a:spcPct val="150000"/>
              </a:lnSpc>
              <a:buFont typeface="+mj-lt"/>
              <a:buAutoNum type="arabicPeriod"/>
            </a:pPr>
            <a:r>
              <a:rPr lang="en-US" b="1" dirty="0">
                <a:solidFill>
                  <a:schemeClr val="bg1"/>
                </a:solidFill>
              </a:rPr>
              <a:t> Identify</a:t>
            </a:r>
            <a:r>
              <a:rPr lang="en-US" dirty="0">
                <a:solidFill>
                  <a:schemeClr val="bg1"/>
                </a:solidFill>
              </a:rPr>
              <a:t> all electrical hazards.</a:t>
            </a:r>
          </a:p>
          <a:p>
            <a:pPr>
              <a:lnSpc>
                <a:spcPct val="150000"/>
              </a:lnSpc>
              <a:buFont typeface="+mj-lt"/>
              <a:buAutoNum type="arabicPeriod"/>
            </a:pPr>
            <a:r>
              <a:rPr lang="en-US" b="1" dirty="0">
                <a:solidFill>
                  <a:schemeClr val="bg1"/>
                </a:solidFill>
              </a:rPr>
              <a:t> Assess</a:t>
            </a:r>
            <a:r>
              <a:rPr lang="en-US" dirty="0">
                <a:solidFill>
                  <a:schemeClr val="bg1"/>
                </a:solidFill>
              </a:rPr>
              <a:t> the risk of coming too close to those hazards.</a:t>
            </a:r>
          </a:p>
          <a:p>
            <a:pPr>
              <a:lnSpc>
                <a:spcPct val="150000"/>
              </a:lnSpc>
              <a:buFont typeface="+mj-lt"/>
              <a:buAutoNum type="arabicPeriod"/>
            </a:pPr>
            <a:r>
              <a:rPr lang="en-US" b="1" dirty="0">
                <a:solidFill>
                  <a:schemeClr val="bg1"/>
                </a:solidFill>
              </a:rPr>
              <a:t> Implement controls</a:t>
            </a:r>
            <a:r>
              <a:rPr lang="en-US" dirty="0">
                <a:solidFill>
                  <a:schemeClr val="bg1"/>
                </a:solidFill>
              </a:rPr>
              <a:t> to ensure your team, tools, and vehicles remain outside the MAD.</a:t>
            </a:r>
          </a:p>
          <a:p>
            <a:pPr>
              <a:lnSpc>
                <a:spcPct val="150000"/>
              </a:lnSpc>
            </a:pPr>
            <a:endParaRPr lang="en-US" dirty="0">
              <a:solidFill>
                <a:schemeClr val="bg1"/>
              </a:solidFill>
            </a:endParaRPr>
          </a:p>
          <a:p>
            <a:pPr>
              <a:lnSpc>
                <a:spcPct val="150000"/>
              </a:lnSpc>
              <a:buNone/>
            </a:pPr>
            <a:r>
              <a:rPr lang="en-US" dirty="0">
                <a:solidFill>
                  <a:schemeClr val="bg1"/>
                </a:solidFill>
              </a:rPr>
              <a:t>These three steps will be covered in detail on the following pages.</a:t>
            </a:r>
          </a:p>
          <a:p>
            <a:pPr>
              <a:lnSpc>
                <a:spcPct val="150000"/>
              </a:lnSpc>
              <a:buNone/>
            </a:pPr>
            <a:endParaRPr lang="en-US" dirty="0">
              <a:solidFill>
                <a:schemeClr val="bg1"/>
              </a:solidFill>
            </a:endParaRPr>
          </a:p>
          <a:p>
            <a:pPr>
              <a:lnSpc>
                <a:spcPct val="150000"/>
              </a:lnSpc>
            </a:pPr>
            <a:r>
              <a:rPr lang="en-US" b="1" dirty="0">
                <a:solidFill>
                  <a:schemeClr val="bg1"/>
                </a:solidFill>
              </a:rPr>
              <a:t>Note:</a:t>
            </a:r>
            <a:r>
              <a:rPr lang="en-US" dirty="0">
                <a:solidFill>
                  <a:schemeClr val="bg1"/>
                </a:solidFill>
              </a:rPr>
              <a:t> It is the employer’s responsibility to ensure all personnel are competent for the task, including understanding the risks associated with electrical hazards.</a:t>
            </a:r>
            <a:endParaRPr lang="en-NZ" sz="1800" b="0" i="0" u="none" strike="noStrike" baseline="0" noProof="0" dirty="0">
              <a:solidFill>
                <a:schemeClr val="bg1"/>
              </a:solidFill>
            </a:endParaRPr>
          </a:p>
        </p:txBody>
      </p:sp>
    </p:spTree>
    <p:extLst>
      <p:ext uri="{BB962C8B-B14F-4D97-AF65-F5344CB8AC3E}">
        <p14:creationId xmlns:p14="http://schemas.microsoft.com/office/powerpoint/2010/main" val="3789092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15A8502A-45E3-4FFF-8AC4-2BE9D33D5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0A37151-F63E-BD84-DE48-A5DD31708F61}"/>
              </a:ext>
            </a:extLst>
          </p:cNvPr>
          <p:cNvSpPr txBox="1"/>
          <p:nvPr/>
        </p:nvSpPr>
        <p:spPr>
          <a:xfrm>
            <a:off x="6305803" y="4487332"/>
            <a:ext cx="3983314" cy="1507067"/>
          </a:xfrm>
          <a:prstGeom prst="rect">
            <a:avLst/>
          </a:prstGeom>
        </p:spPr>
        <p:txBody>
          <a:bodyPr vert="horz" lIns="91440" tIns="45720" rIns="91440" bIns="45720" rtlCol="0" anchor="ctr">
            <a:normAutofit fontScale="92500" lnSpcReduction="20000"/>
          </a:bodyPr>
          <a:lstStyle/>
          <a:p>
            <a:pPr>
              <a:lnSpc>
                <a:spcPct val="90000"/>
              </a:lnSpc>
              <a:spcBef>
                <a:spcPct val="0"/>
              </a:spcBef>
              <a:spcAft>
                <a:spcPts val="600"/>
              </a:spcAft>
            </a:pPr>
            <a:r>
              <a:rPr lang="en-US" sz="4400" dirty="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1. Identify all electrical hazards</a:t>
            </a:r>
          </a:p>
        </p:txBody>
      </p:sp>
      <p:sp>
        <p:nvSpPr>
          <p:cNvPr id="36" name="Snip Diagonal Corner Rectangle 20">
            <a:extLst>
              <a:ext uri="{FF2B5EF4-FFF2-40B4-BE49-F238E27FC236}">
                <a16:creationId xmlns:a16="http://schemas.microsoft.com/office/drawing/2014/main" id="{38CC5FDF-79C3-4114-99D4-FE4C9B5B15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2"/>
            <a:ext cx="6069240" cy="6858000"/>
          </a:xfrm>
          <a:prstGeom prst="snip2DiagRect">
            <a:avLst>
              <a:gd name="adj1" fmla="val 0"/>
              <a:gd name="adj2" fmla="val 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8" name="Rectangle 37">
            <a:extLst>
              <a:ext uri="{FF2B5EF4-FFF2-40B4-BE49-F238E27FC236}">
                <a16:creationId xmlns:a16="http://schemas.microsoft.com/office/drawing/2014/main" id="{7758F0C3-1264-47B6-BF9F-C73BEE75A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49486"/>
            <a:ext cx="2401830" cy="28085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0C8A3B5A-0693-5C81-48BF-462709E29716}"/>
              </a:ext>
            </a:extLst>
          </p:cNvPr>
          <p:cNvPicPr>
            <a:picLocks noChangeAspect="1"/>
          </p:cNvPicPr>
          <p:nvPr/>
        </p:nvPicPr>
        <p:blipFill>
          <a:blip r:embed="rId3"/>
          <a:srcRect l="2084" r="-2" b="-2"/>
          <a:stretch>
            <a:fillRect/>
          </a:stretch>
        </p:blipFill>
        <p:spPr>
          <a:xfrm>
            <a:off x="2547257" y="3224893"/>
            <a:ext cx="3370171" cy="3633107"/>
          </a:xfrm>
          <a:prstGeom prst="rect">
            <a:avLst/>
          </a:prstGeom>
        </p:spPr>
      </p:pic>
      <p:pic>
        <p:nvPicPr>
          <p:cNvPr id="21" name="Picture 20">
            <a:extLst>
              <a:ext uri="{FF2B5EF4-FFF2-40B4-BE49-F238E27FC236}">
                <a16:creationId xmlns:a16="http://schemas.microsoft.com/office/drawing/2014/main" id="{99185BE1-583E-1C76-3230-736D8713CF56}"/>
              </a:ext>
            </a:extLst>
          </p:cNvPr>
          <p:cNvPicPr>
            <a:picLocks noChangeAspect="1"/>
          </p:cNvPicPr>
          <p:nvPr/>
        </p:nvPicPr>
        <p:blipFill>
          <a:blip r:embed="rId4"/>
          <a:srcRect r="-3" b="5312"/>
          <a:stretch>
            <a:fillRect/>
          </a:stretch>
        </p:blipFill>
        <p:spPr>
          <a:xfrm>
            <a:off x="-499" y="10"/>
            <a:ext cx="3835570" cy="3899748"/>
          </a:xfrm>
          <a:custGeom>
            <a:avLst/>
            <a:gdLst/>
            <a:ahLst/>
            <a:cxnLst/>
            <a:rect l="l" t="t" r="r" b="b"/>
            <a:pathLst>
              <a:path w="4551358" h="3899758">
                <a:moveTo>
                  <a:pt x="0" y="0"/>
                </a:moveTo>
                <a:lnTo>
                  <a:pt x="4551358" y="0"/>
                </a:lnTo>
                <a:lnTo>
                  <a:pt x="4551358" y="3077500"/>
                </a:lnTo>
                <a:lnTo>
                  <a:pt x="2843111" y="3077500"/>
                </a:lnTo>
                <a:lnTo>
                  <a:pt x="2843111" y="3899758"/>
                </a:lnTo>
                <a:lnTo>
                  <a:pt x="0" y="3899758"/>
                </a:lnTo>
                <a:close/>
              </a:path>
            </a:pathLst>
          </a:custGeom>
        </p:spPr>
      </p:pic>
      <p:pic>
        <p:nvPicPr>
          <p:cNvPr id="29" name="Picture 28">
            <a:extLst>
              <a:ext uri="{FF2B5EF4-FFF2-40B4-BE49-F238E27FC236}">
                <a16:creationId xmlns:a16="http://schemas.microsoft.com/office/drawing/2014/main" id="{1811C087-8E2E-0626-15DA-374D86A9F82E}"/>
              </a:ext>
            </a:extLst>
          </p:cNvPr>
          <p:cNvPicPr>
            <a:picLocks noChangeAspect="1"/>
          </p:cNvPicPr>
          <p:nvPr/>
        </p:nvPicPr>
        <p:blipFill>
          <a:blip r:embed="rId5"/>
          <a:srcRect l="6999" r="16358" b="-3"/>
          <a:stretch>
            <a:fillRect/>
          </a:stretch>
        </p:blipFill>
        <p:spPr>
          <a:xfrm>
            <a:off x="3986540" y="-268"/>
            <a:ext cx="1930888" cy="3082474"/>
          </a:xfrm>
          <a:prstGeom prst="rect">
            <a:avLst/>
          </a:prstGeom>
        </p:spPr>
      </p:pic>
      <p:sp>
        <p:nvSpPr>
          <p:cNvPr id="4" name="TextBox 3">
            <a:extLst>
              <a:ext uri="{FF2B5EF4-FFF2-40B4-BE49-F238E27FC236}">
                <a16:creationId xmlns:a16="http://schemas.microsoft.com/office/drawing/2014/main" id="{413BE48E-36EB-ADB7-5424-A737C00A5A07}"/>
              </a:ext>
            </a:extLst>
          </p:cNvPr>
          <p:cNvSpPr txBox="1"/>
          <p:nvPr/>
        </p:nvSpPr>
        <p:spPr>
          <a:xfrm>
            <a:off x="6305803" y="685800"/>
            <a:ext cx="4609848"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pPr>
            <a:r>
              <a:rPr lang="en-US" sz="1600" dirty="0">
                <a:solidFill>
                  <a:schemeClr val="bg2">
                    <a:lumMod val="75000"/>
                  </a:schemeClr>
                </a:solidFill>
              </a:rPr>
              <a:t>To work near live lines (conductors), you must maintain the </a:t>
            </a:r>
            <a:r>
              <a:rPr lang="en-US" sz="1600" b="1" dirty="0">
                <a:solidFill>
                  <a:schemeClr val="bg2">
                    <a:lumMod val="75000"/>
                  </a:schemeClr>
                </a:solidFill>
              </a:rPr>
              <a:t>minimum safe distance</a:t>
            </a:r>
            <a:r>
              <a:rPr lang="en-US" sz="1600" dirty="0">
                <a:solidFill>
                  <a:schemeClr val="bg2">
                    <a:lumMod val="75000"/>
                  </a:schemeClr>
                </a:solidFill>
              </a:rPr>
              <a:t> from </a:t>
            </a:r>
            <a:r>
              <a:rPr lang="en-US" sz="1600" b="1" dirty="0">
                <a:solidFill>
                  <a:schemeClr val="bg2">
                    <a:lumMod val="75000"/>
                  </a:schemeClr>
                </a:solidFill>
              </a:rPr>
              <a:t>any live parts</a:t>
            </a:r>
            <a:r>
              <a:rPr lang="en-US" sz="1600" dirty="0">
                <a:solidFill>
                  <a:schemeClr val="bg2">
                    <a:lumMod val="75000"/>
                  </a:schemeClr>
                </a:solidFill>
              </a:rPr>
              <a:t>.</a:t>
            </a:r>
          </a:p>
          <a:p>
            <a:pPr>
              <a:spcBef>
                <a:spcPct val="20000"/>
              </a:spcBef>
              <a:spcAft>
                <a:spcPts val="600"/>
              </a:spcAft>
              <a:buClr>
                <a:schemeClr val="tx1"/>
              </a:buClr>
              <a:buSzPct val="80000"/>
              <a:buFont typeface="Wingdings 3" panose="05040102010807070707" pitchFamily="18" charset="2"/>
              <a:buChar char=""/>
            </a:pPr>
            <a:endParaRPr lang="en-US" sz="1600" dirty="0">
              <a:solidFill>
                <a:schemeClr val="bg2">
                  <a:lumMod val="75000"/>
                </a:schemeClr>
              </a:solidFill>
            </a:endParaRPr>
          </a:p>
          <a:p>
            <a:pPr>
              <a:spcBef>
                <a:spcPct val="20000"/>
              </a:spcBef>
              <a:spcAft>
                <a:spcPts val="600"/>
              </a:spcAft>
              <a:buClr>
                <a:schemeClr val="tx1"/>
              </a:buClr>
              <a:buSzPct val="80000"/>
            </a:pPr>
            <a:r>
              <a:rPr lang="en-US" sz="1600" dirty="0">
                <a:solidFill>
                  <a:schemeClr val="bg2">
                    <a:lumMod val="75000"/>
                  </a:schemeClr>
                </a:solidFill>
              </a:rPr>
              <a:t>Overhead lines are </a:t>
            </a:r>
            <a:r>
              <a:rPr lang="en-US" sz="1600" b="1" dirty="0">
                <a:solidFill>
                  <a:schemeClr val="bg2">
                    <a:lumMod val="75000"/>
                  </a:schemeClr>
                </a:solidFill>
              </a:rPr>
              <a:t>not the only live components - </a:t>
            </a:r>
            <a:r>
              <a:rPr lang="en-US" sz="1600" dirty="0">
                <a:solidFill>
                  <a:schemeClr val="bg2">
                    <a:lumMod val="75000"/>
                  </a:schemeClr>
                </a:solidFill>
              </a:rPr>
              <a:t>other parts may also carry voltage and pose a risk.</a:t>
            </a:r>
          </a:p>
        </p:txBody>
      </p:sp>
      <p:grpSp>
        <p:nvGrpSpPr>
          <p:cNvPr id="40" name="Group 39">
            <a:extLst>
              <a:ext uri="{FF2B5EF4-FFF2-40B4-BE49-F238E27FC236}">
                <a16:creationId xmlns:a16="http://schemas.microsoft.com/office/drawing/2014/main" id="{9A9A1346-BC4A-4464-AA79-58E08B9A99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2292" y="2963333"/>
            <a:ext cx="1896535" cy="2218267"/>
            <a:chOff x="10292292" y="2963333"/>
            <a:chExt cx="1896535" cy="2218267"/>
          </a:xfrm>
        </p:grpSpPr>
        <p:cxnSp>
          <p:nvCxnSpPr>
            <p:cNvPr id="41" name="Straight Connector 40">
              <a:extLst>
                <a:ext uri="{FF2B5EF4-FFF2-40B4-BE49-F238E27FC236}">
                  <a16:creationId xmlns:a16="http://schemas.microsoft.com/office/drawing/2014/main" id="{5A127148-1C07-407E-B57D-71BF433C6F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FA81F17-0DB7-4B5E-8530-823307E2F7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699485" y="3190344"/>
              <a:ext cx="1489342" cy="1489341"/>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A12120E0-C55E-4612-BEE3-B4C1CC38A3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675CFC5-9B26-4425-8835-F1EEDA4AE2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8EEF9C39-2834-40EA-9B28-47AED87C32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02181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753696" y="302452"/>
            <a:ext cx="8180754"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About Buller Electricity</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6" y="1359970"/>
            <a:ext cx="4359031" cy="3779176"/>
          </a:xfrm>
          <a:prstGeom prst="rect">
            <a:avLst/>
          </a:prstGeom>
          <a:noFill/>
        </p:spPr>
        <p:txBody>
          <a:bodyPr wrap="square">
            <a:spAutoFit/>
          </a:bodyPr>
          <a:lstStyle/>
          <a:p>
            <a:pPr>
              <a:lnSpc>
                <a:spcPct val="150000"/>
              </a:lnSpc>
            </a:pPr>
            <a:r>
              <a:rPr lang="en-NZ" noProof="0">
                <a:solidFill>
                  <a:schemeClr val="bg1"/>
                </a:solidFill>
                <a:ea typeface="Adobe Fan Heiti Std B" panose="020B0700000000000000" pitchFamily="34" charset="-128"/>
                <a:cs typeface="Adobe Hebrew" panose="02040503050201020203" pitchFamily="18" charset="-79"/>
              </a:rPr>
              <a:t>Buller Electricity Limited (BEL) is the local electricity distribution company supplying 4,900 consumers located on the northern West Coast of the South Island. The BEL distribution area extends from Meybille Bay in the south (5km north of Punakaiki), to Karamea in the north.</a:t>
            </a:r>
            <a:br>
              <a:rPr lang="en-NZ" noProof="0">
                <a:solidFill>
                  <a:schemeClr val="bg1"/>
                </a:solidFill>
                <a:ea typeface="Adobe Fan Heiti Std B" panose="020B0700000000000000" pitchFamily="34" charset="-128"/>
                <a:cs typeface="Adobe Hebrew" panose="02040503050201020203" pitchFamily="18" charset="-79"/>
              </a:rPr>
            </a:br>
            <a:endParaRPr lang="en-NZ" noProof="0">
              <a:solidFill>
                <a:schemeClr val="bg1"/>
              </a:solidFill>
              <a:ea typeface="Adobe Fan Heiti Std B" panose="020B0700000000000000" pitchFamily="34" charset="-128"/>
              <a:cs typeface="Adobe Hebrew" panose="02040503050201020203" pitchFamily="18" charset="-79"/>
            </a:endParaRPr>
          </a:p>
        </p:txBody>
      </p:sp>
      <p:pic>
        <p:nvPicPr>
          <p:cNvPr id="2050" name="Picture 2">
            <a:extLst>
              <a:ext uri="{FF2B5EF4-FFF2-40B4-BE49-F238E27FC236}">
                <a16:creationId xmlns:a16="http://schemas.microsoft.com/office/drawing/2014/main" id="{2EA9CC4C-2BA6-1DF2-B0CE-DD54C4F4F9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75" r="23997" b="22297"/>
          <a:stretch/>
        </p:blipFill>
        <p:spPr bwMode="auto">
          <a:xfrm>
            <a:off x="5525475" y="1279918"/>
            <a:ext cx="6113087" cy="3268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903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601295" y="235777"/>
            <a:ext cx="10571529" cy="769441"/>
          </a:xfrm>
          <a:prstGeom prst="rect">
            <a:avLst/>
          </a:prstGeom>
          <a:noFill/>
        </p:spPr>
        <p:txBody>
          <a:bodyPr wrap="square">
            <a:spAutoFit/>
          </a:bodyPr>
          <a:lstStyle/>
          <a:p>
            <a:r>
              <a:rPr lang="en-NZ" sz="4400" noProof="0" dirty="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2. Assess the risk of breaching MAD</a:t>
            </a:r>
            <a:endParaRPr lang="en-NZ" sz="4400" noProof="0" dirty="0"/>
          </a:p>
        </p:txBody>
      </p:sp>
      <p:sp>
        <p:nvSpPr>
          <p:cNvPr id="4" name="TextBox 3">
            <a:extLst>
              <a:ext uri="{FF2B5EF4-FFF2-40B4-BE49-F238E27FC236}">
                <a16:creationId xmlns:a16="http://schemas.microsoft.com/office/drawing/2014/main" id="{413BE48E-36EB-ADB7-5424-A737C00A5A07}"/>
              </a:ext>
            </a:extLst>
          </p:cNvPr>
          <p:cNvSpPr txBox="1"/>
          <p:nvPr/>
        </p:nvSpPr>
        <p:spPr>
          <a:xfrm>
            <a:off x="723900" y="1242982"/>
            <a:ext cx="11163300" cy="2862322"/>
          </a:xfrm>
          <a:prstGeom prst="rect">
            <a:avLst/>
          </a:prstGeom>
          <a:noFill/>
        </p:spPr>
        <p:txBody>
          <a:bodyPr wrap="square">
            <a:spAutoFit/>
          </a:bodyPr>
          <a:lstStyle/>
          <a:p>
            <a:pPr>
              <a:buNone/>
            </a:pPr>
            <a:r>
              <a:rPr lang="en-US" dirty="0">
                <a:solidFill>
                  <a:schemeClr val="bg1"/>
                </a:solidFill>
              </a:rPr>
              <a:t>The risk of accidentally coming too close to live parts must be carefully managed. The type of work being done directly affects the likelihood of breaching the Minimum Approach Distance (MAD).</a:t>
            </a:r>
          </a:p>
          <a:p>
            <a:pPr>
              <a:buNone/>
            </a:pPr>
            <a:r>
              <a:rPr lang="en-US" dirty="0">
                <a:solidFill>
                  <a:schemeClr val="bg1"/>
                </a:solidFill>
              </a:rPr>
              <a:t>Some tasks carry a higher risk and require </a:t>
            </a:r>
            <a:r>
              <a:rPr lang="en-US" b="1" dirty="0">
                <a:solidFill>
                  <a:schemeClr val="bg1"/>
                </a:solidFill>
              </a:rPr>
              <a:t>additional precautions</a:t>
            </a:r>
            <a:r>
              <a:rPr lang="en-US" dirty="0">
                <a:solidFill>
                  <a:schemeClr val="bg1"/>
                </a:solidFill>
              </a:rPr>
              <a:t>.</a:t>
            </a:r>
          </a:p>
          <a:p>
            <a:pPr>
              <a:buNone/>
            </a:pPr>
            <a:endParaRPr lang="en-US" dirty="0">
              <a:solidFill>
                <a:schemeClr val="bg1"/>
              </a:solidFill>
            </a:endParaRPr>
          </a:p>
          <a:p>
            <a:pPr>
              <a:buNone/>
            </a:pPr>
            <a:endParaRPr lang="en-US" dirty="0">
              <a:solidFill>
                <a:schemeClr val="bg1"/>
              </a:solidFill>
            </a:endParaRPr>
          </a:p>
          <a:p>
            <a:pPr>
              <a:buNone/>
            </a:pPr>
            <a:r>
              <a:rPr lang="en-US" b="1" dirty="0">
                <a:solidFill>
                  <a:schemeClr val="bg1"/>
                </a:solidFill>
              </a:rPr>
              <a:t>Example – Roofer working near power lines:</a:t>
            </a:r>
            <a:endParaRPr lang="en-US" dirty="0">
              <a:solidFill>
                <a:schemeClr val="bg1"/>
              </a:solidFill>
            </a:endParaRPr>
          </a:p>
          <a:p>
            <a:pPr marL="285750" indent="-285750">
              <a:buFont typeface="Arial" panose="020B0604020202020204" pitchFamily="34" charset="0"/>
              <a:buChar char="•"/>
            </a:pPr>
            <a:r>
              <a:rPr lang="en-US" dirty="0">
                <a:solidFill>
                  <a:schemeClr val="bg1"/>
                </a:solidFill>
              </a:rPr>
              <a:t>Handling roofing iron near power lines increases the risk of breaching the MAD, especially in windy conditions.</a:t>
            </a:r>
          </a:p>
          <a:p>
            <a:pPr marL="285750" indent="-285750">
              <a:buFont typeface="Arial" panose="020B0604020202020204" pitchFamily="34" charset="0"/>
              <a:buChar char="•"/>
            </a:pPr>
            <a:r>
              <a:rPr lang="en-US" dirty="0">
                <a:solidFill>
                  <a:schemeClr val="bg1"/>
                </a:solidFill>
              </a:rPr>
              <a:t>Roofing iron can be difficult to control and may be blown into live lines, creating a serious hazard.</a:t>
            </a:r>
          </a:p>
        </p:txBody>
      </p:sp>
    </p:spTree>
    <p:extLst>
      <p:ext uri="{BB962C8B-B14F-4D97-AF65-F5344CB8AC3E}">
        <p14:creationId xmlns:p14="http://schemas.microsoft.com/office/powerpoint/2010/main" val="2523269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6419F60-9469-4D44-868E-3CA3817DBA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0A37151-F63E-BD84-DE48-A5DD31708F61}"/>
              </a:ext>
            </a:extLst>
          </p:cNvPr>
          <p:cNvSpPr txBox="1"/>
          <p:nvPr/>
        </p:nvSpPr>
        <p:spPr>
          <a:xfrm>
            <a:off x="684212" y="4487332"/>
            <a:ext cx="8534400" cy="1507067"/>
          </a:xfrm>
          <a:prstGeom prst="rect">
            <a:avLst/>
          </a:prstGeom>
        </p:spPr>
        <p:txBody>
          <a:bodyPr vert="horz" lIns="91440" tIns="45720" rIns="91440" bIns="45720" rtlCol="0" anchor="ctr">
            <a:normAutofit/>
          </a:bodyPr>
          <a:lstStyle/>
          <a:p>
            <a:pPr>
              <a:spcBef>
                <a:spcPct val="0"/>
              </a:spcBef>
              <a:spcAft>
                <a:spcPts val="600"/>
              </a:spcAft>
            </a:pPr>
            <a:r>
              <a:rPr lang="en-US" sz="4400" dirty="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3. Controlling the risk</a:t>
            </a:r>
          </a:p>
        </p:txBody>
      </p:sp>
      <p:sp useBgFill="1">
        <p:nvSpPr>
          <p:cNvPr id="16" name="Snip Diagonal Corner Rectangle 21">
            <a:extLst>
              <a:ext uri="{FF2B5EF4-FFF2-40B4-BE49-F238E27FC236}">
                <a16:creationId xmlns:a16="http://schemas.microsoft.com/office/drawing/2014/main" id="{A3CF6F3D-089E-4C46-A15D-27A0B525A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10281652" cy="3612950"/>
          </a:xfrm>
          <a:prstGeom prst="snip2DiagRect">
            <a:avLst>
              <a:gd name="adj1" fmla="val 8741"/>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5DE9D45-335A-43DE-A422-9B6120B513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9" name="Straight Connector 18">
              <a:extLst>
                <a:ext uri="{FF2B5EF4-FFF2-40B4-BE49-F238E27FC236}">
                  <a16:creationId xmlns:a16="http://schemas.microsoft.com/office/drawing/2014/main" id="{45DCC818-F319-42A9-B67E-2B9FF55E64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DDAF678-0C93-46A0-8E9F-F26AB84CA2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8A60AE9-0541-4D1E-AD06-FEC218C8C9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49FB520-BCD8-4D13-8DB5-23741BFB9D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FEB6369-138D-4B28-856E-2115F72DF8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graphicFrame>
        <p:nvGraphicFramePr>
          <p:cNvPr id="9" name="TextBox 3">
            <a:extLst>
              <a:ext uri="{FF2B5EF4-FFF2-40B4-BE49-F238E27FC236}">
                <a16:creationId xmlns:a16="http://schemas.microsoft.com/office/drawing/2014/main" id="{90AF4345-4CD9-5C8C-256B-0E80F9563372}"/>
              </a:ext>
            </a:extLst>
          </p:cNvPr>
          <p:cNvGraphicFramePr/>
          <p:nvPr>
            <p:extLst>
              <p:ext uri="{D42A27DB-BD31-4B8C-83A1-F6EECF244321}">
                <p14:modId xmlns:p14="http://schemas.microsoft.com/office/powerpoint/2010/main" val="1688261166"/>
              </p:ext>
            </p:extLst>
          </p:nvPr>
        </p:nvGraphicFramePr>
        <p:xfrm>
          <a:off x="1274294" y="1006997"/>
          <a:ext cx="8994718" cy="2869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32680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3354021" y="207202"/>
            <a:ext cx="6375400"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Controlling the risk</a:t>
            </a:r>
            <a:endParaRPr lang="en-NZ" sz="4400" noProof="0"/>
          </a:p>
        </p:txBody>
      </p:sp>
      <p:sp>
        <p:nvSpPr>
          <p:cNvPr id="4" name="TextBox 3">
            <a:extLst>
              <a:ext uri="{FF2B5EF4-FFF2-40B4-BE49-F238E27FC236}">
                <a16:creationId xmlns:a16="http://schemas.microsoft.com/office/drawing/2014/main" id="{413BE48E-36EB-ADB7-5424-A737C00A5A07}"/>
              </a:ext>
            </a:extLst>
          </p:cNvPr>
          <p:cNvSpPr txBox="1"/>
          <p:nvPr/>
        </p:nvSpPr>
        <p:spPr>
          <a:xfrm>
            <a:off x="4834792" y="1173862"/>
            <a:ext cx="2522416" cy="646331"/>
          </a:xfrm>
          <a:prstGeom prst="rect">
            <a:avLst/>
          </a:prstGeom>
          <a:noFill/>
        </p:spPr>
        <p:txBody>
          <a:bodyPr wrap="square">
            <a:spAutoFit/>
          </a:bodyPr>
          <a:lstStyle/>
          <a:p>
            <a:pPr algn="ctr"/>
            <a:r>
              <a:rPr lang="en-NZ" noProof="0">
                <a:solidFill>
                  <a:schemeClr val="bg1"/>
                </a:solidFill>
              </a:rPr>
              <a:t>If it’s not safe </a:t>
            </a:r>
            <a:r>
              <a:rPr lang="en-NZ" b="1" noProof="0">
                <a:solidFill>
                  <a:schemeClr val="bg1"/>
                </a:solidFill>
              </a:rPr>
              <a:t>don’t do it!</a:t>
            </a:r>
            <a:endParaRPr lang="en-NZ" sz="1800" i="0" u="none" strike="noStrike" baseline="0" noProof="0" dirty="0">
              <a:solidFill>
                <a:schemeClr val="bg1"/>
              </a:solidFill>
            </a:endParaRPr>
          </a:p>
        </p:txBody>
      </p:sp>
      <p:pic>
        <p:nvPicPr>
          <p:cNvPr id="5122" name="Picture 2">
            <a:extLst>
              <a:ext uri="{FF2B5EF4-FFF2-40B4-BE49-F238E27FC236}">
                <a16:creationId xmlns:a16="http://schemas.microsoft.com/office/drawing/2014/main" id="{D00C140F-4E02-6133-4997-BC54E96E3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6" b="106"/>
          <a:stretch/>
        </p:blipFill>
        <p:spPr bwMode="auto">
          <a:xfrm>
            <a:off x="4313413" y="1667019"/>
            <a:ext cx="3565174" cy="3673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390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10809654"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Incident and accident reporting</a:t>
            </a:r>
            <a:endParaRPr lang="en-NZ" sz="4400" noProof="0"/>
          </a:p>
        </p:txBody>
      </p:sp>
      <p:sp>
        <p:nvSpPr>
          <p:cNvPr id="4" name="TextBox 3">
            <a:extLst>
              <a:ext uri="{FF2B5EF4-FFF2-40B4-BE49-F238E27FC236}">
                <a16:creationId xmlns:a16="http://schemas.microsoft.com/office/drawing/2014/main" id="{413BE48E-36EB-ADB7-5424-A737C00A5A07}"/>
              </a:ext>
            </a:extLst>
          </p:cNvPr>
          <p:cNvSpPr txBox="1"/>
          <p:nvPr/>
        </p:nvSpPr>
        <p:spPr>
          <a:xfrm>
            <a:off x="959337" y="1167143"/>
            <a:ext cx="8251337" cy="2532681"/>
          </a:xfrm>
          <a:prstGeom prst="rect">
            <a:avLst/>
          </a:prstGeom>
          <a:noFill/>
        </p:spPr>
        <p:txBody>
          <a:bodyPr wrap="square">
            <a:spAutoFit/>
          </a:bodyPr>
          <a:lstStyle/>
          <a:p>
            <a:pPr>
              <a:lnSpc>
                <a:spcPct val="150000"/>
              </a:lnSpc>
              <a:buNone/>
            </a:pPr>
            <a:r>
              <a:rPr lang="en-US" b="1" dirty="0">
                <a:solidFill>
                  <a:schemeClr val="bg1"/>
                </a:solidFill>
              </a:rPr>
              <a:t>All accidental contact</a:t>
            </a:r>
            <a:r>
              <a:rPr lang="en-US" dirty="0">
                <a:solidFill>
                  <a:schemeClr val="bg1"/>
                </a:solidFill>
              </a:rPr>
              <a:t> with overhead lines, underground cables, or </a:t>
            </a:r>
            <a:r>
              <a:rPr lang="en-US" b="1" dirty="0">
                <a:solidFill>
                  <a:schemeClr val="bg1"/>
                </a:solidFill>
              </a:rPr>
              <a:t>any damage to network assets—no matter how minor—must be reported immediately.</a:t>
            </a:r>
            <a:endParaRPr lang="en-US" dirty="0">
              <a:solidFill>
                <a:schemeClr val="bg1"/>
              </a:solidFill>
            </a:endParaRPr>
          </a:p>
          <a:p>
            <a:pPr>
              <a:lnSpc>
                <a:spcPct val="150000"/>
              </a:lnSpc>
            </a:pPr>
            <a:r>
              <a:rPr lang="en-US" dirty="0">
                <a:solidFill>
                  <a:schemeClr val="bg1"/>
                </a:solidFill>
              </a:rPr>
              <a:t>Even if lines or cables appear undamaged, electrical protection systems may have activated elsewhere on the network, potentially disconnecting customers.</a:t>
            </a:r>
          </a:p>
        </p:txBody>
      </p:sp>
      <p:sp>
        <p:nvSpPr>
          <p:cNvPr id="2" name="Arrow: Right 1">
            <a:extLst>
              <a:ext uri="{FF2B5EF4-FFF2-40B4-BE49-F238E27FC236}">
                <a16:creationId xmlns:a16="http://schemas.microsoft.com/office/drawing/2014/main" id="{898184F2-26AE-C615-0B8C-06BE7C9A04AE}"/>
              </a:ext>
            </a:extLst>
          </p:cNvPr>
          <p:cNvSpPr/>
          <p:nvPr/>
        </p:nvSpPr>
        <p:spPr>
          <a:xfrm>
            <a:off x="2977662" y="4428881"/>
            <a:ext cx="1359877" cy="679938"/>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noProof="0"/>
          </a:p>
        </p:txBody>
      </p:sp>
      <p:sp>
        <p:nvSpPr>
          <p:cNvPr id="3" name="Arrow: Right 2">
            <a:extLst>
              <a:ext uri="{FF2B5EF4-FFF2-40B4-BE49-F238E27FC236}">
                <a16:creationId xmlns:a16="http://schemas.microsoft.com/office/drawing/2014/main" id="{C8320F32-4FD1-E7C0-E127-4C29A85958FF}"/>
              </a:ext>
            </a:extLst>
          </p:cNvPr>
          <p:cNvSpPr/>
          <p:nvPr/>
        </p:nvSpPr>
        <p:spPr>
          <a:xfrm>
            <a:off x="6873631" y="4428881"/>
            <a:ext cx="1359877" cy="679938"/>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noProof="0"/>
          </a:p>
        </p:txBody>
      </p:sp>
      <p:sp>
        <p:nvSpPr>
          <p:cNvPr id="6" name="TextBox 5">
            <a:extLst>
              <a:ext uri="{FF2B5EF4-FFF2-40B4-BE49-F238E27FC236}">
                <a16:creationId xmlns:a16="http://schemas.microsoft.com/office/drawing/2014/main" id="{52EDD0E5-67E1-ED89-3E15-EF4FD2C362AB}"/>
              </a:ext>
            </a:extLst>
          </p:cNvPr>
          <p:cNvSpPr txBox="1"/>
          <p:nvPr/>
        </p:nvSpPr>
        <p:spPr>
          <a:xfrm>
            <a:off x="1181102" y="4087355"/>
            <a:ext cx="1698868" cy="646331"/>
          </a:xfrm>
          <a:prstGeom prst="rect">
            <a:avLst/>
          </a:prstGeom>
          <a:noFill/>
        </p:spPr>
        <p:txBody>
          <a:bodyPr wrap="square" rtlCol="0">
            <a:spAutoFit/>
          </a:bodyPr>
          <a:lstStyle/>
          <a:p>
            <a:pPr algn="ctr"/>
            <a:r>
              <a:rPr lang="en-NZ" noProof="0" dirty="0">
                <a:solidFill>
                  <a:schemeClr val="bg1"/>
                </a:solidFill>
              </a:rPr>
              <a:t>Stop work </a:t>
            </a:r>
            <a:r>
              <a:rPr lang="en-NZ" b="1" noProof="0" dirty="0">
                <a:solidFill>
                  <a:schemeClr val="bg1"/>
                </a:solidFill>
              </a:rPr>
              <a:t>immediately</a:t>
            </a:r>
            <a:r>
              <a:rPr lang="en-NZ" noProof="0" dirty="0">
                <a:solidFill>
                  <a:schemeClr val="bg1"/>
                </a:solidFill>
              </a:rPr>
              <a:t> </a:t>
            </a:r>
            <a:endParaRPr lang="en-NZ" b="1" noProof="0" dirty="0">
              <a:solidFill>
                <a:schemeClr val="bg1"/>
              </a:solidFill>
            </a:endParaRPr>
          </a:p>
        </p:txBody>
      </p:sp>
      <p:sp>
        <p:nvSpPr>
          <p:cNvPr id="7" name="TextBox 6">
            <a:extLst>
              <a:ext uri="{FF2B5EF4-FFF2-40B4-BE49-F238E27FC236}">
                <a16:creationId xmlns:a16="http://schemas.microsoft.com/office/drawing/2014/main" id="{AFB7D3AC-F21C-724A-B61C-701A8F21BCE3}"/>
              </a:ext>
            </a:extLst>
          </p:cNvPr>
          <p:cNvSpPr txBox="1"/>
          <p:nvPr/>
        </p:nvSpPr>
        <p:spPr>
          <a:xfrm>
            <a:off x="1163681" y="4733686"/>
            <a:ext cx="1524000" cy="646331"/>
          </a:xfrm>
          <a:prstGeom prst="rect">
            <a:avLst/>
          </a:prstGeom>
          <a:noFill/>
        </p:spPr>
        <p:txBody>
          <a:bodyPr wrap="square" rtlCol="0">
            <a:spAutoFit/>
          </a:bodyPr>
          <a:lstStyle/>
          <a:p>
            <a:pPr algn="ctr"/>
            <a:r>
              <a:rPr lang="en-NZ" noProof="0" dirty="0">
                <a:solidFill>
                  <a:schemeClr val="bg1"/>
                </a:solidFill>
              </a:rPr>
              <a:t>Treat all lines as LIVE</a:t>
            </a:r>
            <a:endParaRPr lang="en-NZ" b="1" noProof="0" dirty="0">
              <a:solidFill>
                <a:schemeClr val="bg1"/>
              </a:solidFill>
            </a:endParaRPr>
          </a:p>
        </p:txBody>
      </p:sp>
      <p:sp>
        <p:nvSpPr>
          <p:cNvPr id="8" name="TextBox 7">
            <a:extLst>
              <a:ext uri="{FF2B5EF4-FFF2-40B4-BE49-F238E27FC236}">
                <a16:creationId xmlns:a16="http://schemas.microsoft.com/office/drawing/2014/main" id="{11938C3C-1E17-90AE-63A6-998601AF8E66}"/>
              </a:ext>
            </a:extLst>
          </p:cNvPr>
          <p:cNvSpPr txBox="1"/>
          <p:nvPr/>
        </p:nvSpPr>
        <p:spPr>
          <a:xfrm>
            <a:off x="4153145" y="3991223"/>
            <a:ext cx="2696305" cy="646331"/>
          </a:xfrm>
          <a:prstGeom prst="rect">
            <a:avLst/>
          </a:prstGeom>
          <a:noFill/>
        </p:spPr>
        <p:txBody>
          <a:bodyPr wrap="square" rtlCol="0">
            <a:spAutoFit/>
          </a:bodyPr>
          <a:lstStyle/>
          <a:p>
            <a:pPr algn="ctr"/>
            <a:r>
              <a:rPr lang="en-NZ" noProof="0">
                <a:solidFill>
                  <a:schemeClr val="bg1"/>
                </a:solidFill>
              </a:rPr>
              <a:t>Call BEL to report incident</a:t>
            </a:r>
            <a:endParaRPr lang="en-NZ" b="1" noProof="0">
              <a:solidFill>
                <a:schemeClr val="bg1"/>
              </a:solidFill>
            </a:endParaRPr>
          </a:p>
        </p:txBody>
      </p:sp>
      <p:sp>
        <p:nvSpPr>
          <p:cNvPr id="9" name="TextBox 8">
            <a:extLst>
              <a:ext uri="{FF2B5EF4-FFF2-40B4-BE49-F238E27FC236}">
                <a16:creationId xmlns:a16="http://schemas.microsoft.com/office/drawing/2014/main" id="{6E82AC03-F2A8-F1FA-9012-9AA29DEAABC1}"/>
              </a:ext>
            </a:extLst>
          </p:cNvPr>
          <p:cNvSpPr txBox="1"/>
          <p:nvPr/>
        </p:nvSpPr>
        <p:spPr>
          <a:xfrm>
            <a:off x="4352695" y="4693320"/>
            <a:ext cx="3016333" cy="738664"/>
          </a:xfrm>
          <a:prstGeom prst="rect">
            <a:avLst/>
          </a:prstGeom>
          <a:noFill/>
        </p:spPr>
        <p:txBody>
          <a:bodyPr wrap="square" rtlCol="0">
            <a:spAutoFit/>
          </a:bodyPr>
          <a:lstStyle/>
          <a:p>
            <a:r>
              <a:rPr lang="en-NZ" sz="1400" noProof="0" dirty="0">
                <a:solidFill>
                  <a:schemeClr val="bg1"/>
                </a:solidFill>
              </a:rPr>
              <a:t>- Give your name</a:t>
            </a:r>
          </a:p>
          <a:p>
            <a:r>
              <a:rPr lang="en-NZ" sz="1400" noProof="0" dirty="0">
                <a:solidFill>
                  <a:schemeClr val="bg1"/>
                </a:solidFill>
              </a:rPr>
              <a:t>- Job name and location</a:t>
            </a:r>
          </a:p>
          <a:p>
            <a:r>
              <a:rPr lang="en-NZ" sz="1400" noProof="0" dirty="0">
                <a:solidFill>
                  <a:schemeClr val="bg1"/>
                </a:solidFill>
              </a:rPr>
              <a:t>- Details of what happened</a:t>
            </a:r>
          </a:p>
        </p:txBody>
      </p:sp>
      <p:sp>
        <p:nvSpPr>
          <p:cNvPr id="10" name="TextBox 9">
            <a:extLst>
              <a:ext uri="{FF2B5EF4-FFF2-40B4-BE49-F238E27FC236}">
                <a16:creationId xmlns:a16="http://schemas.microsoft.com/office/drawing/2014/main" id="{B0F4B0E4-0C6D-18C0-B94F-B954699268F2}"/>
              </a:ext>
            </a:extLst>
          </p:cNvPr>
          <p:cNvSpPr txBox="1"/>
          <p:nvPr/>
        </p:nvSpPr>
        <p:spPr>
          <a:xfrm>
            <a:off x="8309709" y="3997325"/>
            <a:ext cx="2317262" cy="1754326"/>
          </a:xfrm>
          <a:prstGeom prst="rect">
            <a:avLst/>
          </a:prstGeom>
          <a:noFill/>
        </p:spPr>
        <p:txBody>
          <a:bodyPr wrap="square" rtlCol="0">
            <a:spAutoFit/>
          </a:bodyPr>
          <a:lstStyle/>
          <a:p>
            <a:pPr algn="ctr"/>
            <a:r>
              <a:rPr lang="en-NZ" noProof="0" dirty="0">
                <a:solidFill>
                  <a:schemeClr val="bg1"/>
                </a:solidFill>
              </a:rPr>
              <a:t>BEL will immediately take action to ensure the safety of people and the network</a:t>
            </a:r>
          </a:p>
        </p:txBody>
      </p:sp>
    </p:spTree>
    <p:extLst>
      <p:ext uri="{BB962C8B-B14F-4D97-AF65-F5344CB8AC3E}">
        <p14:creationId xmlns:p14="http://schemas.microsoft.com/office/powerpoint/2010/main" val="620718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A400E8-9E7D-2593-1585-C856351DDE82}"/>
              </a:ext>
            </a:extLst>
          </p:cNvPr>
          <p:cNvSpPr/>
          <p:nvPr/>
        </p:nvSpPr>
        <p:spPr>
          <a:xfrm>
            <a:off x="890945" y="1278671"/>
            <a:ext cx="7824430" cy="3645754"/>
          </a:xfrm>
          <a:prstGeom prst="rect">
            <a:avLst/>
          </a:prstGeom>
          <a:solidFill>
            <a:schemeClr val="accent1">
              <a:lumMod val="7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NZ" noProof="0"/>
          </a:p>
        </p:txBody>
      </p:sp>
      <p:sp>
        <p:nvSpPr>
          <p:cNvPr id="2" name="Title 1">
            <a:extLst>
              <a:ext uri="{FF2B5EF4-FFF2-40B4-BE49-F238E27FC236}">
                <a16:creationId xmlns:a16="http://schemas.microsoft.com/office/drawing/2014/main" id="{23AD1CD5-0E52-DD90-9E3C-E18C9FA384A6}"/>
              </a:ext>
            </a:extLst>
          </p:cNvPr>
          <p:cNvSpPr>
            <a:spLocks noGrp="1"/>
          </p:cNvSpPr>
          <p:nvPr>
            <p:ph type="ctrTitle"/>
          </p:nvPr>
        </p:nvSpPr>
        <p:spPr>
          <a:xfrm>
            <a:off x="1133232" y="947615"/>
            <a:ext cx="5869354" cy="2387600"/>
          </a:xfrm>
        </p:spPr>
        <p:txBody>
          <a:bodyPr>
            <a:normAutofit/>
          </a:bodyPr>
          <a:lstStyle/>
          <a:p>
            <a:pPr algn="l"/>
            <a:r>
              <a:rPr lang="en-NZ"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Thank you for your attention</a:t>
            </a:r>
          </a:p>
        </p:txBody>
      </p:sp>
    </p:spTree>
    <p:extLst>
      <p:ext uri="{BB962C8B-B14F-4D97-AF65-F5344CB8AC3E}">
        <p14:creationId xmlns:p14="http://schemas.microsoft.com/office/powerpoint/2010/main" val="3497688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2600CBB-0CF8-4237-8491-B7864363D2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NZ" noProof="0"/>
          </a:p>
        </p:txBody>
      </p:sp>
      <p:sp>
        <p:nvSpPr>
          <p:cNvPr id="5" name="TextBox 4">
            <a:extLst>
              <a:ext uri="{FF2B5EF4-FFF2-40B4-BE49-F238E27FC236}">
                <a16:creationId xmlns:a16="http://schemas.microsoft.com/office/drawing/2014/main" id="{20A37151-F63E-BD84-DE48-A5DD31708F61}"/>
              </a:ext>
            </a:extLst>
          </p:cNvPr>
          <p:cNvSpPr txBox="1"/>
          <p:nvPr/>
        </p:nvSpPr>
        <p:spPr>
          <a:xfrm>
            <a:off x="684212" y="4799010"/>
            <a:ext cx="9269412" cy="1155267"/>
          </a:xfrm>
          <a:prstGeom prst="rect">
            <a:avLst/>
          </a:prstGeom>
        </p:spPr>
        <p:txBody>
          <a:bodyPr vert="horz" lIns="91440" tIns="45720" rIns="91440" bIns="45720" rtlCol="0" anchor="ctr">
            <a:normAutofit/>
          </a:bodyPr>
          <a:lstStyle/>
          <a:p>
            <a:pPr>
              <a:spcBef>
                <a:spcPct val="0"/>
              </a:spcBef>
              <a:spcAft>
                <a:spcPts val="600"/>
              </a:spcAft>
            </a:pPr>
            <a:r>
              <a:rPr lang="en-NZ" sz="440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Keeping</a:t>
            </a:r>
            <a:r>
              <a:rPr lang="en-NZ" sz="3600" b="1" kern="1200" cap="all" noProof="0">
                <a:ln w="3175" cmpd="sng">
                  <a:noFill/>
                </a:ln>
                <a:effectLst/>
                <a:latin typeface="+mj-lt"/>
                <a:ea typeface="+mj-ea"/>
                <a:cs typeface="+mj-cs"/>
              </a:rPr>
              <a:t> </a:t>
            </a:r>
            <a:r>
              <a:rPr lang="en-NZ" sz="440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safe around electricity</a:t>
            </a:r>
          </a:p>
        </p:txBody>
      </p:sp>
      <p:sp>
        <p:nvSpPr>
          <p:cNvPr id="18" name="Snip Diagonal Corner Rectangle 21">
            <a:extLst>
              <a:ext uri="{FF2B5EF4-FFF2-40B4-BE49-F238E27FC236}">
                <a16:creationId xmlns:a16="http://schemas.microsoft.com/office/drawing/2014/main" id="{E4CBBC1E-991D-4CF9-BCA5-AB1496871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824" cy="4572000"/>
          </a:xfrm>
          <a:prstGeom prst="snip2DiagRect">
            <a:avLst>
              <a:gd name="adj1" fmla="val 0"/>
              <a:gd name="adj2" fmla="val 0"/>
            </a:avLst>
          </a:prstGeom>
          <a:solidFill>
            <a:schemeClr val="bg1">
              <a:alpha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noProof="0"/>
          </a:p>
        </p:txBody>
      </p:sp>
      <p:graphicFrame>
        <p:nvGraphicFramePr>
          <p:cNvPr id="10" name="TextBox 5">
            <a:extLst>
              <a:ext uri="{FF2B5EF4-FFF2-40B4-BE49-F238E27FC236}">
                <a16:creationId xmlns:a16="http://schemas.microsoft.com/office/drawing/2014/main" id="{3454B309-085C-B159-863E-453169025DF3}"/>
              </a:ext>
            </a:extLst>
          </p:cNvPr>
          <p:cNvGraphicFramePr/>
          <p:nvPr>
            <p:extLst>
              <p:ext uri="{D42A27DB-BD31-4B8C-83A1-F6EECF244321}">
                <p14:modId xmlns:p14="http://schemas.microsoft.com/office/powerpoint/2010/main" val="158264101"/>
              </p:ext>
            </p:extLst>
          </p:nvPr>
        </p:nvGraphicFramePr>
        <p:xfrm>
          <a:off x="965200" y="642939"/>
          <a:ext cx="10255250" cy="3403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069165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6" y="512002"/>
            <a:ext cx="9031146"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Keep away from live lines</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7" y="1289632"/>
            <a:ext cx="8329246" cy="1754326"/>
          </a:xfrm>
          <a:prstGeom prst="rect">
            <a:avLst/>
          </a:prstGeom>
          <a:noFill/>
        </p:spPr>
        <p:txBody>
          <a:bodyPr wrap="square">
            <a:spAutoFit/>
          </a:bodyPr>
          <a:lstStyle/>
          <a:p>
            <a:pPr>
              <a:buNone/>
            </a:pPr>
            <a:r>
              <a:rPr lang="en-US" b="1" dirty="0">
                <a:solidFill>
                  <a:schemeClr val="bg1"/>
                </a:solidFill>
              </a:rPr>
              <a:t>People and machinery must stay at least 4 </a:t>
            </a:r>
            <a:r>
              <a:rPr lang="en-US" b="1" dirty="0" err="1">
                <a:solidFill>
                  <a:schemeClr val="bg1"/>
                </a:solidFill>
              </a:rPr>
              <a:t>metres</a:t>
            </a:r>
            <a:r>
              <a:rPr lang="en-US" b="1" dirty="0">
                <a:solidFill>
                  <a:schemeClr val="bg1"/>
                </a:solidFill>
              </a:rPr>
              <a:t> away from overhead power lines.</a:t>
            </a:r>
          </a:p>
          <a:p>
            <a:pPr>
              <a:buNone/>
            </a:pPr>
            <a:br>
              <a:rPr lang="en-US" dirty="0">
                <a:solidFill>
                  <a:schemeClr val="bg1"/>
                </a:solidFill>
              </a:rPr>
            </a:br>
            <a:r>
              <a:rPr lang="en-US" dirty="0">
                <a:solidFill>
                  <a:schemeClr val="bg1"/>
                </a:solidFill>
              </a:rPr>
              <a:t>This distance is measured from the lines themselves—not the pole.</a:t>
            </a:r>
          </a:p>
          <a:p>
            <a:r>
              <a:rPr lang="en-US" dirty="0">
                <a:solidFill>
                  <a:schemeClr val="bg1"/>
                </a:solidFill>
              </a:rPr>
              <a:t>To work within this zone, you must first obtain consent from Buller Electricity.</a:t>
            </a:r>
          </a:p>
        </p:txBody>
      </p:sp>
      <p:pic>
        <p:nvPicPr>
          <p:cNvPr id="3" name="Picture 2">
            <a:extLst>
              <a:ext uri="{FF2B5EF4-FFF2-40B4-BE49-F238E27FC236}">
                <a16:creationId xmlns:a16="http://schemas.microsoft.com/office/drawing/2014/main" id="{4FD787D5-537C-EC17-CBC9-2911D59136D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165347" y="2140373"/>
            <a:ext cx="4022436" cy="4018711"/>
          </a:xfrm>
          <a:prstGeom prst="rect">
            <a:avLst/>
          </a:prstGeom>
        </p:spPr>
      </p:pic>
    </p:spTree>
    <p:extLst>
      <p:ext uri="{BB962C8B-B14F-4D97-AF65-F5344CB8AC3E}">
        <p14:creationId xmlns:p14="http://schemas.microsoft.com/office/powerpoint/2010/main" val="1077916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63245" y="562799"/>
            <a:ext cx="9028479"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Be aware of pole-top equipment</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7" y="1289632"/>
            <a:ext cx="8329246" cy="2117183"/>
          </a:xfrm>
          <a:prstGeom prst="rect">
            <a:avLst/>
          </a:prstGeom>
          <a:noFill/>
        </p:spPr>
        <p:txBody>
          <a:bodyPr wrap="square">
            <a:spAutoFit/>
          </a:bodyPr>
          <a:lstStyle/>
          <a:p>
            <a:pPr>
              <a:lnSpc>
                <a:spcPct val="150000"/>
              </a:lnSpc>
            </a:pPr>
            <a:r>
              <a:rPr lang="en-US" b="1" dirty="0">
                <a:solidFill>
                  <a:schemeClr val="bg1"/>
                </a:solidFill>
              </a:rPr>
              <a:t>This rule also applies to live equipment mounted on poles, such as switches and transformers.</a:t>
            </a:r>
            <a:br>
              <a:rPr lang="en-US" b="1" dirty="0">
                <a:solidFill>
                  <a:schemeClr val="bg1"/>
                </a:solidFill>
              </a:rPr>
            </a:br>
            <a:br>
              <a:rPr lang="en-US" dirty="0">
                <a:solidFill>
                  <a:schemeClr val="bg1"/>
                </a:solidFill>
              </a:rPr>
            </a:br>
            <a:r>
              <a:rPr lang="en-US" dirty="0">
                <a:solidFill>
                  <a:schemeClr val="bg1"/>
                </a:solidFill>
              </a:rPr>
              <a:t>To work closer than 4 </a:t>
            </a:r>
            <a:r>
              <a:rPr lang="en-US" dirty="0" err="1">
                <a:solidFill>
                  <a:schemeClr val="bg1"/>
                </a:solidFill>
              </a:rPr>
              <a:t>metres</a:t>
            </a:r>
            <a:r>
              <a:rPr lang="en-US" dirty="0">
                <a:solidFill>
                  <a:schemeClr val="bg1"/>
                </a:solidFill>
              </a:rPr>
              <a:t>, you must first get consent from Buller Electricity.</a:t>
            </a:r>
            <a:endParaRPr lang="en-NZ" noProof="0" dirty="0">
              <a:solidFill>
                <a:schemeClr val="bg1"/>
              </a:solidFill>
            </a:endParaRPr>
          </a:p>
        </p:txBody>
      </p:sp>
      <p:pic>
        <p:nvPicPr>
          <p:cNvPr id="7" name="Picture 6" descr="A silhouette of a person standing next to a power line&#10;&#10;AI-generated content may be incorrect.">
            <a:extLst>
              <a:ext uri="{FF2B5EF4-FFF2-40B4-BE49-F238E27FC236}">
                <a16:creationId xmlns:a16="http://schemas.microsoft.com/office/drawing/2014/main" id="{66C70038-9689-F92D-8D89-AAD422918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7005" y="2146822"/>
            <a:ext cx="3990975" cy="3990975"/>
          </a:xfrm>
          <a:prstGeom prst="rect">
            <a:avLst/>
          </a:prstGeom>
        </p:spPr>
      </p:pic>
    </p:spTree>
    <p:extLst>
      <p:ext uri="{BB962C8B-B14F-4D97-AF65-F5344CB8AC3E}">
        <p14:creationId xmlns:p14="http://schemas.microsoft.com/office/powerpoint/2010/main" val="476708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94566" y="146242"/>
            <a:ext cx="9881538"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Keep machines away from live lines</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963247" y="1289632"/>
            <a:ext cx="5726722" cy="2532681"/>
          </a:xfrm>
          <a:prstGeom prst="rect">
            <a:avLst/>
          </a:prstGeom>
          <a:noFill/>
        </p:spPr>
        <p:txBody>
          <a:bodyPr wrap="square">
            <a:spAutoFit/>
          </a:bodyPr>
          <a:lstStyle/>
          <a:p>
            <a:pPr>
              <a:lnSpc>
                <a:spcPct val="150000"/>
              </a:lnSpc>
            </a:pPr>
            <a:r>
              <a:rPr lang="en-US" dirty="0">
                <a:solidFill>
                  <a:schemeClr val="bg1"/>
                </a:solidFill>
              </a:rPr>
              <a:t>Getting too close to power lines - even without direct contact - can cause electricity to arc and travel through a vehicle, rushing into the ground. </a:t>
            </a:r>
          </a:p>
          <a:p>
            <a:pPr>
              <a:lnSpc>
                <a:spcPct val="150000"/>
              </a:lnSpc>
            </a:pPr>
            <a:endParaRPr lang="en-US" dirty="0">
              <a:solidFill>
                <a:schemeClr val="bg1"/>
              </a:solidFill>
            </a:endParaRPr>
          </a:p>
          <a:p>
            <a:pPr>
              <a:lnSpc>
                <a:spcPct val="150000"/>
              </a:lnSpc>
            </a:pPr>
            <a:r>
              <a:rPr lang="en-US" dirty="0">
                <a:solidFill>
                  <a:schemeClr val="bg1"/>
                </a:solidFill>
              </a:rPr>
              <a:t>This can seriously damage the vehicle and pose a significant risk to anyone nearby.</a:t>
            </a:r>
            <a:endParaRPr lang="en-NZ" noProof="0" dirty="0">
              <a:solidFill>
                <a:schemeClr val="bg1"/>
              </a:solidFill>
            </a:endParaRPr>
          </a:p>
        </p:txBody>
      </p:sp>
      <p:pic>
        <p:nvPicPr>
          <p:cNvPr id="3" name="Picture 2">
            <a:extLst>
              <a:ext uri="{FF2B5EF4-FFF2-40B4-BE49-F238E27FC236}">
                <a16:creationId xmlns:a16="http://schemas.microsoft.com/office/drawing/2014/main" id="{AD3F4104-01CB-BEA4-D727-E8D1A70099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71676" y="1717620"/>
            <a:ext cx="4357077" cy="4344974"/>
          </a:xfrm>
          <a:prstGeom prst="rect">
            <a:avLst/>
          </a:prstGeom>
        </p:spPr>
      </p:pic>
    </p:spTree>
    <p:extLst>
      <p:ext uri="{BB962C8B-B14F-4D97-AF65-F5344CB8AC3E}">
        <p14:creationId xmlns:p14="http://schemas.microsoft.com/office/powerpoint/2010/main" val="3276516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152400" y="203538"/>
            <a:ext cx="8893986"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Step and touch potential</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152400" y="1061030"/>
            <a:ext cx="9787759" cy="870688"/>
          </a:xfrm>
          <a:prstGeom prst="rect">
            <a:avLst/>
          </a:prstGeom>
          <a:noFill/>
        </p:spPr>
        <p:txBody>
          <a:bodyPr wrap="square">
            <a:spAutoFit/>
          </a:bodyPr>
          <a:lstStyle/>
          <a:p>
            <a:pPr>
              <a:lnSpc>
                <a:spcPct val="150000"/>
              </a:lnSpc>
            </a:pPr>
            <a:r>
              <a:rPr lang="en-US" dirty="0">
                <a:solidFill>
                  <a:schemeClr val="bg1"/>
                </a:solidFill>
              </a:rPr>
              <a:t>Electricity can flow down through the machine and liven the surrounding ground, creating a hazardous area that can </a:t>
            </a:r>
            <a:r>
              <a:rPr lang="en-US" b="1" dirty="0">
                <a:solidFill>
                  <a:schemeClr val="bg1"/>
                </a:solidFill>
              </a:rPr>
              <a:t>seriously harm </a:t>
            </a:r>
            <a:r>
              <a:rPr lang="en-US" dirty="0">
                <a:solidFill>
                  <a:schemeClr val="bg1"/>
                </a:solidFill>
              </a:rPr>
              <a:t>anyone nearby.</a:t>
            </a:r>
            <a:endParaRPr lang="en-NZ" b="0" i="0" u="none" strike="noStrike" baseline="0" noProof="0" dirty="0">
              <a:solidFill>
                <a:schemeClr val="bg1"/>
              </a:solidFill>
            </a:endParaRPr>
          </a:p>
        </p:txBody>
      </p:sp>
      <p:sp>
        <p:nvSpPr>
          <p:cNvPr id="14" name="TextBox 13">
            <a:extLst>
              <a:ext uri="{FF2B5EF4-FFF2-40B4-BE49-F238E27FC236}">
                <a16:creationId xmlns:a16="http://schemas.microsoft.com/office/drawing/2014/main" id="{80854296-AAA2-0A7B-EC25-67E6684A93FC}"/>
              </a:ext>
            </a:extLst>
          </p:cNvPr>
          <p:cNvSpPr txBox="1"/>
          <p:nvPr/>
        </p:nvSpPr>
        <p:spPr>
          <a:xfrm>
            <a:off x="535393" y="2456331"/>
            <a:ext cx="4064000" cy="1200329"/>
          </a:xfrm>
          <a:prstGeom prst="rect">
            <a:avLst/>
          </a:prstGeom>
          <a:noFill/>
        </p:spPr>
        <p:txBody>
          <a:bodyPr wrap="square" rtlCol="0">
            <a:spAutoFit/>
          </a:bodyPr>
          <a:lstStyle/>
          <a:p>
            <a:r>
              <a:rPr lang="en-US" dirty="0">
                <a:solidFill>
                  <a:schemeClr val="bg1"/>
                </a:solidFill>
              </a:rPr>
              <a:t>Electric current can enter through one foot and exit through the other, resulting in electric shock and serious burns.</a:t>
            </a:r>
            <a:endParaRPr lang="en-NZ" noProof="0" dirty="0">
              <a:solidFill>
                <a:schemeClr val="bg1"/>
              </a:solidFill>
            </a:endParaRPr>
          </a:p>
        </p:txBody>
      </p:sp>
      <p:sp>
        <p:nvSpPr>
          <p:cNvPr id="15" name="TextBox 14">
            <a:extLst>
              <a:ext uri="{FF2B5EF4-FFF2-40B4-BE49-F238E27FC236}">
                <a16:creationId xmlns:a16="http://schemas.microsoft.com/office/drawing/2014/main" id="{8F4FC66D-0C34-9358-4999-C248509921E3}"/>
              </a:ext>
            </a:extLst>
          </p:cNvPr>
          <p:cNvSpPr txBox="1"/>
          <p:nvPr/>
        </p:nvSpPr>
        <p:spPr>
          <a:xfrm>
            <a:off x="4927859" y="5985580"/>
            <a:ext cx="4478216" cy="646331"/>
          </a:xfrm>
          <a:prstGeom prst="rect">
            <a:avLst/>
          </a:prstGeom>
          <a:noFill/>
        </p:spPr>
        <p:txBody>
          <a:bodyPr wrap="square" rtlCol="0">
            <a:spAutoFit/>
          </a:bodyPr>
          <a:lstStyle/>
          <a:p>
            <a:r>
              <a:rPr lang="en-NZ" noProof="0" dirty="0">
                <a:solidFill>
                  <a:schemeClr val="bg1"/>
                </a:solidFill>
              </a:rPr>
              <a:t>Earth Potential Rise (voltage in the ground)</a:t>
            </a:r>
          </a:p>
        </p:txBody>
      </p:sp>
      <p:sp>
        <p:nvSpPr>
          <p:cNvPr id="16" name="TextBox 15">
            <a:extLst>
              <a:ext uri="{FF2B5EF4-FFF2-40B4-BE49-F238E27FC236}">
                <a16:creationId xmlns:a16="http://schemas.microsoft.com/office/drawing/2014/main" id="{00792E01-05C4-2DAD-A1A9-BF92FCA4EF66}"/>
              </a:ext>
            </a:extLst>
          </p:cNvPr>
          <p:cNvSpPr txBox="1"/>
          <p:nvPr/>
        </p:nvSpPr>
        <p:spPr>
          <a:xfrm>
            <a:off x="7921137" y="2165815"/>
            <a:ext cx="4196862" cy="1200329"/>
          </a:xfrm>
          <a:prstGeom prst="rect">
            <a:avLst/>
          </a:prstGeom>
          <a:noFill/>
        </p:spPr>
        <p:txBody>
          <a:bodyPr wrap="square" rtlCol="0">
            <a:spAutoFit/>
          </a:bodyPr>
          <a:lstStyle/>
          <a:p>
            <a:r>
              <a:rPr lang="en-US" dirty="0">
                <a:solidFill>
                  <a:schemeClr val="bg1"/>
                </a:solidFill>
              </a:rPr>
              <a:t>Electrical current can flow through the digger’s chassis and into anyone touching it, leading to electric shock and severe burns.</a:t>
            </a:r>
          </a:p>
        </p:txBody>
      </p:sp>
      <p:pic>
        <p:nvPicPr>
          <p:cNvPr id="3" name="Picture 2">
            <a:extLst>
              <a:ext uri="{FF2B5EF4-FFF2-40B4-BE49-F238E27FC236}">
                <a16:creationId xmlns:a16="http://schemas.microsoft.com/office/drawing/2014/main" id="{372E8056-98C5-9DB5-AD54-0AE2BADEFA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46755" y="1877434"/>
            <a:ext cx="4482733" cy="4461980"/>
          </a:xfrm>
          <a:prstGeom prst="rect">
            <a:avLst/>
          </a:prstGeom>
        </p:spPr>
      </p:pic>
    </p:spTree>
    <p:extLst>
      <p:ext uri="{BB962C8B-B14F-4D97-AF65-F5344CB8AC3E}">
        <p14:creationId xmlns:p14="http://schemas.microsoft.com/office/powerpoint/2010/main" val="2051144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838200" y="365125"/>
            <a:ext cx="10515600" cy="1325563"/>
          </a:xfrm>
          <a:prstGeom prst="rect">
            <a:avLst/>
          </a:prstGeom>
        </p:spPr>
        <p:txBody>
          <a:bodyPr vert="horz" lIns="91440" tIns="45720" rIns="91440" bIns="45720" rtlCol="0" anchor="ctr">
            <a:norm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Beware of underground cables</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5337312" y="1690688"/>
            <a:ext cx="5181600" cy="4351338"/>
          </a:xfrm>
          <a:prstGeom prst="rect">
            <a:avLst/>
          </a:prstGeom>
        </p:spPr>
        <p:txBody>
          <a:bodyPr vert="horz" lIns="91440" tIns="45720" rIns="91440" bIns="45720" rtlCol="0">
            <a:normAutofit fontScale="92500" lnSpcReduction="10000"/>
          </a:bodyPr>
          <a:lstStyle/>
          <a:p>
            <a:pPr>
              <a:lnSpc>
                <a:spcPct val="90000"/>
              </a:lnSpc>
              <a:spcBef>
                <a:spcPts val="1000"/>
              </a:spcBef>
            </a:pPr>
            <a:r>
              <a:rPr lang="en-US" sz="2400" dirty="0">
                <a:solidFill>
                  <a:schemeClr val="bg1"/>
                </a:solidFill>
              </a:rPr>
              <a:t>Underground cables carry voltages ranging from 230 volts to 33,000 volts.</a:t>
            </a:r>
            <a:br>
              <a:rPr lang="en-US" sz="2400" dirty="0">
                <a:solidFill>
                  <a:schemeClr val="bg1"/>
                </a:solidFill>
              </a:rPr>
            </a:br>
            <a:endParaRPr lang="en-US" sz="2400" dirty="0">
              <a:solidFill>
                <a:schemeClr val="bg1"/>
              </a:solidFill>
            </a:endParaRPr>
          </a:p>
          <a:p>
            <a:pPr>
              <a:lnSpc>
                <a:spcPct val="90000"/>
              </a:lnSpc>
              <a:spcBef>
                <a:spcPts val="1000"/>
              </a:spcBef>
            </a:pPr>
            <a:r>
              <a:rPr lang="en-US" sz="2400" dirty="0">
                <a:solidFill>
                  <a:schemeClr val="bg1"/>
                </a:solidFill>
              </a:rPr>
              <a:t>They are commonly found along roadsides and in residential areas.</a:t>
            </a:r>
            <a:br>
              <a:rPr lang="en-US" sz="2400" dirty="0">
                <a:solidFill>
                  <a:schemeClr val="bg1"/>
                </a:solidFill>
              </a:rPr>
            </a:br>
            <a:endParaRPr lang="en-US" sz="2400" dirty="0">
              <a:solidFill>
                <a:schemeClr val="bg1"/>
              </a:solidFill>
            </a:endParaRPr>
          </a:p>
          <a:p>
            <a:pPr>
              <a:lnSpc>
                <a:spcPct val="90000"/>
              </a:lnSpc>
              <a:spcBef>
                <a:spcPts val="1000"/>
              </a:spcBef>
            </a:pPr>
            <a:r>
              <a:rPr lang="en-US" sz="2400" dirty="0">
                <a:solidFill>
                  <a:schemeClr val="bg1"/>
                </a:solidFill>
              </a:rPr>
              <a:t>These cables can be easily damaged by tools such as excavators or shovels.</a:t>
            </a:r>
            <a:br>
              <a:rPr lang="en-US" sz="2400" dirty="0">
                <a:solidFill>
                  <a:schemeClr val="bg1"/>
                </a:solidFill>
              </a:rPr>
            </a:br>
            <a:endParaRPr lang="en-US" sz="2400" dirty="0">
              <a:solidFill>
                <a:schemeClr val="bg1"/>
              </a:solidFill>
            </a:endParaRPr>
          </a:p>
          <a:p>
            <a:pPr>
              <a:lnSpc>
                <a:spcPct val="90000"/>
              </a:lnSpc>
              <a:spcBef>
                <a:spcPts val="1000"/>
              </a:spcBef>
            </a:pPr>
            <a:r>
              <a:rPr lang="en-US" sz="2400" dirty="0">
                <a:solidFill>
                  <a:schemeClr val="bg1"/>
                </a:solidFill>
              </a:rPr>
              <a:t>Damaging the insulation can trigger an electrical arc flash - resulting in a dangerous explosion.</a:t>
            </a:r>
            <a:endParaRPr lang="en-NZ" sz="2400" i="0" u="none" strike="noStrike" baseline="0" noProof="0" dirty="0">
              <a:solidFill>
                <a:schemeClr val="bg1"/>
              </a:solidFill>
            </a:endParaRPr>
          </a:p>
        </p:txBody>
      </p:sp>
      <p:pic>
        <p:nvPicPr>
          <p:cNvPr id="3" name="Picture 2" descr="A black and white drawing of a hose&#10;&#10;AI-generated content may be incorrect.">
            <a:extLst>
              <a:ext uri="{FF2B5EF4-FFF2-40B4-BE49-F238E27FC236}">
                <a16:creationId xmlns:a16="http://schemas.microsoft.com/office/drawing/2014/main" id="{40400510-FF89-11E3-AD67-1D24A0170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264" y="1263527"/>
            <a:ext cx="4873083" cy="4886657"/>
          </a:xfrm>
          <a:prstGeom prst="rect">
            <a:avLst/>
          </a:prstGeom>
        </p:spPr>
      </p:pic>
    </p:spTree>
    <p:extLst>
      <p:ext uri="{BB962C8B-B14F-4D97-AF65-F5344CB8AC3E}">
        <p14:creationId xmlns:p14="http://schemas.microsoft.com/office/powerpoint/2010/main" val="2635186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A37151-F63E-BD84-DE48-A5DD31708F61}"/>
              </a:ext>
            </a:extLst>
          </p:cNvPr>
          <p:cNvSpPr txBox="1"/>
          <p:nvPr/>
        </p:nvSpPr>
        <p:spPr>
          <a:xfrm>
            <a:off x="551766" y="246826"/>
            <a:ext cx="10823370" cy="769441"/>
          </a:xfrm>
          <a:prstGeom prst="rect">
            <a:avLst/>
          </a:prstGeom>
          <a:noFill/>
        </p:spPr>
        <p:txBody>
          <a:bodyPr wrap="square">
            <a:spAutoFit/>
          </a:bodyPr>
          <a:lstStyle/>
          <a:p>
            <a:r>
              <a:rPr lang="en-NZ" sz="4400" noProof="0">
                <a:solidFill>
                  <a:schemeClr val="tx2">
                    <a:lumMod val="50000"/>
                    <a:lumOff val="50000"/>
                  </a:schemeClr>
                </a:solidFill>
                <a:latin typeface="Aptos Black" panose="020F0502020204030204" pitchFamily="34" charset="0"/>
                <a:ea typeface="Adobe Fan Heiti Std B" panose="020B0700000000000000" pitchFamily="34" charset="-128"/>
                <a:cs typeface="Adobe Hebrew" panose="02040503050201020203" pitchFamily="18" charset="-79"/>
              </a:rPr>
              <a:t>Effects of electricity on the human body</a:t>
            </a:r>
            <a:endParaRPr lang="en-NZ" sz="4400" noProof="0"/>
          </a:p>
        </p:txBody>
      </p:sp>
      <p:sp>
        <p:nvSpPr>
          <p:cNvPr id="6" name="TextBox 5">
            <a:extLst>
              <a:ext uri="{FF2B5EF4-FFF2-40B4-BE49-F238E27FC236}">
                <a16:creationId xmlns:a16="http://schemas.microsoft.com/office/drawing/2014/main" id="{0B7B3159-7DFD-E1C9-A45D-3114450ACC55}"/>
              </a:ext>
            </a:extLst>
          </p:cNvPr>
          <p:cNvSpPr txBox="1"/>
          <p:nvPr/>
        </p:nvSpPr>
        <p:spPr>
          <a:xfrm>
            <a:off x="394759" y="1381520"/>
            <a:ext cx="4681738" cy="494494"/>
          </a:xfrm>
          <a:prstGeom prst="rect">
            <a:avLst/>
          </a:prstGeom>
          <a:noFill/>
        </p:spPr>
        <p:txBody>
          <a:bodyPr wrap="square">
            <a:spAutoFit/>
          </a:bodyPr>
          <a:lstStyle/>
          <a:p>
            <a:pPr>
              <a:lnSpc>
                <a:spcPct val="150000"/>
              </a:lnSpc>
            </a:pPr>
            <a:r>
              <a:rPr lang="en-NZ" sz="2000" b="1" i="0" u="none" strike="noStrike" baseline="0" noProof="0">
                <a:solidFill>
                  <a:srgbClr val="FF0000"/>
                </a:solidFill>
              </a:rPr>
              <a:t>Electricity can cause serious harm</a:t>
            </a:r>
          </a:p>
        </p:txBody>
      </p:sp>
      <p:pic>
        <p:nvPicPr>
          <p:cNvPr id="7" name="Picture 6">
            <a:extLst>
              <a:ext uri="{FF2B5EF4-FFF2-40B4-BE49-F238E27FC236}">
                <a16:creationId xmlns:a16="http://schemas.microsoft.com/office/drawing/2014/main" id="{C46DDA04-AFB0-B4D7-5F4A-F5D592B3C1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72531" y="1288983"/>
            <a:ext cx="7566268" cy="5044179"/>
          </a:xfrm>
          <a:prstGeom prst="rect">
            <a:avLst/>
          </a:prstGeom>
        </p:spPr>
      </p:pic>
    </p:spTree>
    <p:extLst>
      <p:ext uri="{BB962C8B-B14F-4D97-AF65-F5344CB8AC3E}">
        <p14:creationId xmlns:p14="http://schemas.microsoft.com/office/powerpoint/2010/main" val="3361220605"/>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6190</TotalTime>
  <Words>1414</Words>
  <Application>Microsoft Office PowerPoint</Application>
  <PresentationFormat>Widescreen</PresentationFormat>
  <Paragraphs>139</Paragraphs>
  <Slides>24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Adobe Fan Heiti Std B</vt:lpstr>
      <vt:lpstr>Aptos Black</vt:lpstr>
      <vt:lpstr>Arial</vt:lpstr>
      <vt:lpstr>Calibri</vt:lpstr>
      <vt:lpstr>Century Gothic</vt:lpstr>
      <vt:lpstr>Wingdings 3</vt:lpstr>
      <vt:lpstr>Slice</vt:lpstr>
      <vt:lpstr>Close Approach to Power 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Close Approach to Power Lines</dc:title>
  <dc:creator>Shaun du Plessis</dc:creator>
  <cp:lastModifiedBy>Shaun du Plessis</cp:lastModifiedBy>
  <cp:revision>2</cp:revision>
  <dcterms:created xsi:type="dcterms:W3CDTF">2025-03-30T21:45:46Z</dcterms:created>
  <dcterms:modified xsi:type="dcterms:W3CDTF">2025-07-06T23:12:35Z</dcterms:modified>
</cp:coreProperties>
</file>